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75" r:id="rId4"/>
    <p:sldId id="266" r:id="rId5"/>
    <p:sldId id="260" r:id="rId6"/>
    <p:sldId id="273" r:id="rId7"/>
    <p:sldId id="276" r:id="rId8"/>
    <p:sldId id="259" r:id="rId9"/>
    <p:sldId id="277" r:id="rId10"/>
    <p:sldId id="264" r:id="rId11"/>
    <p:sldId id="270" r:id="rId12"/>
    <p:sldId id="274" r:id="rId13"/>
    <p:sldId id="263" r:id="rId14"/>
    <p:sldId id="268" r:id="rId15"/>
    <p:sldId id="272" r:id="rId16"/>
    <p:sldId id="271" r:id="rId17"/>
    <p:sldId id="265"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hUTl3MyluW+MBU8HGmxrBP58aJH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ley Rimon" initials="FR" lastIdx="2" clrIdx="0">
    <p:extLst>
      <p:ext uri="{19B8F6BF-5375-455C-9EA6-DF929625EA0E}">
        <p15:presenceInfo xmlns:p15="http://schemas.microsoft.com/office/powerpoint/2012/main" userId="acbc92d29f0096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63" autoAdjust="0"/>
  </p:normalViewPr>
  <p:slideViewPr>
    <p:cSldViewPr snapToGrid="0">
      <p:cViewPr varScale="1">
        <p:scale>
          <a:sx n="94" d="100"/>
          <a:sy n="94" d="100"/>
        </p:scale>
        <p:origin x="250"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24T08:00:59.412" idx="2">
    <p:pos x="10" y="10"/>
    <p:text>lengtes voor solar staan er nog niet op</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24T08:00:59.412" idx="2">
    <p:pos x="10" y="10"/>
    <p:text>lengtes voor solar staan er nog niet op</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24T08:00:59.412" idx="2">
    <p:pos x="10" y="10"/>
    <p:text>lengtes voor solar staan er nog niet op</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5-21T08:36:22.048" idx="1">
    <p:pos x="5257" y="664"/>
    <p:text>maybe say this instead of in slides</p:text>
    <p:extLst>
      <p:ext uri="{C676402C-5697-4E1C-873F-D02D1690AC5C}">
        <p15:threadingInfo xmlns:p15="http://schemas.microsoft.com/office/powerpoint/2012/main" timeZoneBias="42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5T11:24:49.184"/>
    </inkml:context>
    <inkml:brush xml:id="br0">
      <inkml:brushProperty name="width" value="0.1" units="cm"/>
      <inkml:brushProperty name="height" value="0.1" units="cm"/>
      <inkml:brushProperty name="color" value="#E71224"/>
    </inkml:brush>
  </inkml:definitions>
  <inkml:trace contextRef="#ctx0" brushRef="#br0">22802 7138 16383 0 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Different operating conditions are tested to determine the </a:t>
            </a:r>
            <a:r>
              <a:rPr lang="en-US" dirty="0" err="1"/>
              <a:t>behaviour</a:t>
            </a:r>
            <a:r>
              <a:rPr lang="en-US" dirty="0"/>
              <a:t> of the transmission system. </a:t>
            </a:r>
          </a:p>
          <a:p>
            <a:pPr marL="0" indent="0">
              <a:buNone/>
            </a:pPr>
            <a:endParaRPr lang="en-US" dirty="0"/>
          </a:p>
          <a:p>
            <a:pPr marL="0" indent="0">
              <a:buNone/>
            </a:pPr>
            <a:r>
              <a:rPr lang="en-US" dirty="0"/>
              <a:t>For a correct analysis of the effect of individual components on the system </a:t>
            </a:r>
            <a:r>
              <a:rPr lang="en-US" dirty="0" err="1"/>
              <a:t>behaviour</a:t>
            </a:r>
            <a:r>
              <a:rPr lang="en-US" dirty="0"/>
              <a:t>, for each of the case models, it is assumed that the </a:t>
            </a:r>
            <a:r>
              <a:rPr lang="en-US" dirty="0" err="1"/>
              <a:t>uncorresponding</a:t>
            </a:r>
            <a:r>
              <a:rPr lang="en-US" dirty="0"/>
              <a:t> Renewable Energy Source is disconnected from the transmission system. In the first case, the PV module is disconnected to test the interaction between a daily wind profile and random load demands. The second case, disconnects the WTG and tests a daily solar profile and random load demands. Every new case, will involve more extreme conditions to test for both Renewable Energy Sources. This makes it possible to determine the system </a:t>
            </a:r>
            <a:r>
              <a:rPr lang="en-US" dirty="0" err="1"/>
              <a:t>behaviour</a:t>
            </a:r>
            <a:r>
              <a:rPr lang="en-US" dirty="0"/>
              <a:t> for each possible weather condition and demand, in a stepwise manner.</a:t>
            </a:r>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24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first steps were completed in order to assure deliverables are satisfied. The group was able to process and implement the necessary data to design an initial model that converges. Next, the rated output of Wind Turbine Generators was assumed and random load demands were requested for a day.  Here plots are seen of the outputs of each power flow. The same was done for the solar farm, that produces 36 MW divided in four strings.</a:t>
            </a:r>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680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first steps were completed in order to assure deliverables are satisfied. The group was able to process and implement the necessary data to design an initial model that converges. Next, the rated output of Wind Turbine Generators was assumed and random load demands were requested for a day.  Here plots are seen of the outputs of each power flow. The same was done for the solar farm, that produces 36 MW divided in four strings.</a:t>
            </a:r>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311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dirty="0" err="1"/>
              <a:t>So</a:t>
            </a:r>
            <a:r>
              <a:rPr lang="nl-NL" dirty="0"/>
              <a:t>, in order </a:t>
            </a:r>
            <a:r>
              <a:rPr lang="nl-NL" dirty="0" err="1"/>
              <a:t>to</a:t>
            </a:r>
            <a:r>
              <a:rPr lang="nl-NL" dirty="0"/>
              <a:t> </a:t>
            </a:r>
            <a:r>
              <a:rPr lang="nl-NL" dirty="0" err="1"/>
              <a:t>determine</a:t>
            </a:r>
            <a:r>
              <a:rPr lang="nl-NL" dirty="0"/>
              <a:t> </a:t>
            </a:r>
            <a:r>
              <a:rPr lang="nl-NL" dirty="0" err="1"/>
              <a:t>the</a:t>
            </a:r>
            <a:r>
              <a:rPr lang="nl-NL" dirty="0"/>
              <a:t> </a:t>
            </a:r>
            <a:r>
              <a:rPr lang="nl-NL" dirty="0" err="1"/>
              <a:t>active</a:t>
            </a:r>
            <a:r>
              <a:rPr lang="nl-NL" dirty="0"/>
              <a:t> power </a:t>
            </a:r>
            <a:r>
              <a:rPr lang="nl-NL" dirty="0" err="1"/>
              <a:t>generation</a:t>
            </a:r>
            <a:r>
              <a:rPr lang="nl-NL" dirty="0"/>
              <a:t> of </a:t>
            </a:r>
            <a:r>
              <a:rPr lang="nl-NL" dirty="0" err="1"/>
              <a:t>the</a:t>
            </a:r>
            <a:r>
              <a:rPr lang="nl-NL" dirty="0"/>
              <a:t> </a:t>
            </a:r>
            <a:r>
              <a:rPr lang="nl-NL" dirty="0" err="1"/>
              <a:t>solar</a:t>
            </a:r>
            <a:r>
              <a:rPr lang="nl-NL" dirty="0"/>
              <a:t> farms </a:t>
            </a:r>
            <a:r>
              <a:rPr lang="nl-NL" dirty="0" err="1"/>
              <a:t>an</a:t>
            </a:r>
            <a:r>
              <a:rPr lang="nl-NL" dirty="0"/>
              <a:t> analysis is </a:t>
            </a:r>
            <a:r>
              <a:rPr lang="nl-NL" dirty="0" err="1"/>
              <a:t>runned</a:t>
            </a:r>
            <a:r>
              <a:rPr lang="nl-NL" dirty="0"/>
              <a:t> </a:t>
            </a:r>
            <a:r>
              <a:rPr lang="nl-NL" dirty="0" err="1"/>
              <a:t>using</a:t>
            </a:r>
            <a:r>
              <a:rPr lang="nl-NL" dirty="0"/>
              <a:t> MATLAB, in </a:t>
            </a:r>
            <a:r>
              <a:rPr lang="nl-NL" dirty="0" err="1"/>
              <a:t>which</a:t>
            </a:r>
            <a:r>
              <a:rPr lang="nl-NL" dirty="0"/>
              <a:t> </a:t>
            </a:r>
            <a:r>
              <a:rPr lang="nl-NL" dirty="0" err="1"/>
              <a:t>the</a:t>
            </a:r>
            <a:r>
              <a:rPr lang="nl-NL" dirty="0"/>
              <a:t> </a:t>
            </a:r>
            <a:r>
              <a:rPr lang="nl-NL" dirty="0" err="1"/>
              <a:t>active</a:t>
            </a:r>
            <a:r>
              <a:rPr lang="nl-NL" dirty="0"/>
              <a:t> power </a:t>
            </a:r>
            <a:r>
              <a:rPr lang="nl-NL" dirty="0" err="1"/>
              <a:t>generation</a:t>
            </a:r>
            <a:r>
              <a:rPr lang="nl-NL" dirty="0"/>
              <a:t> of </a:t>
            </a:r>
            <a:r>
              <a:rPr lang="nl-NL" dirty="0" err="1"/>
              <a:t>the</a:t>
            </a:r>
            <a:r>
              <a:rPr lang="nl-NL" dirty="0"/>
              <a:t> </a:t>
            </a:r>
            <a:r>
              <a:rPr lang="nl-NL" dirty="0" err="1"/>
              <a:t>weak</a:t>
            </a:r>
            <a:r>
              <a:rPr lang="nl-NL" dirty="0"/>
              <a:t> </a:t>
            </a:r>
            <a:r>
              <a:rPr lang="nl-NL" dirty="0" err="1"/>
              <a:t>components</a:t>
            </a:r>
            <a:r>
              <a:rPr lang="nl-NL" dirty="0"/>
              <a:t> is </a:t>
            </a:r>
            <a:r>
              <a:rPr lang="nl-NL" dirty="0" err="1"/>
              <a:t>plotted</a:t>
            </a:r>
            <a:r>
              <a:rPr lang="nl-NL" dirty="0"/>
              <a:t> </a:t>
            </a:r>
            <a:r>
              <a:rPr lang="nl-NL" dirty="0" err="1"/>
              <a:t>for</a:t>
            </a:r>
            <a:r>
              <a:rPr lang="nl-NL" dirty="0"/>
              <a:t> </a:t>
            </a:r>
            <a:r>
              <a:rPr lang="nl-NL" dirty="0" err="1"/>
              <a:t>every</a:t>
            </a:r>
            <a:r>
              <a:rPr lang="nl-NL" dirty="0"/>
              <a:t> dispatch </a:t>
            </a:r>
            <a:r>
              <a:rPr lang="nl-NL" dirty="0" err="1"/>
              <a:t>with</a:t>
            </a:r>
            <a:r>
              <a:rPr lang="nl-NL" dirty="0"/>
              <a:t> </a:t>
            </a:r>
            <a:r>
              <a:rPr lang="nl-NL" dirty="0" err="1"/>
              <a:t>the</a:t>
            </a:r>
            <a:r>
              <a:rPr lang="nl-NL" dirty="0"/>
              <a:t> power limit </a:t>
            </a:r>
            <a:r>
              <a:rPr lang="nl-NL" dirty="0" err="1"/>
              <a:t>given</a:t>
            </a:r>
            <a:r>
              <a:rPr lang="nl-NL" dirty="0"/>
              <a:t> </a:t>
            </a:r>
            <a:r>
              <a:rPr lang="nl-NL" dirty="0" err="1"/>
              <a:t>by</a:t>
            </a:r>
            <a:r>
              <a:rPr lang="nl-NL" dirty="0"/>
              <a:t> </a:t>
            </a:r>
            <a:r>
              <a:rPr lang="nl-NL" dirty="0" err="1"/>
              <a:t>the</a:t>
            </a:r>
            <a:r>
              <a:rPr lang="nl-NL" dirty="0"/>
              <a:t> red line. As </a:t>
            </a:r>
            <a:r>
              <a:rPr lang="nl-NL" dirty="0" err="1"/>
              <a:t>can</a:t>
            </a:r>
            <a:r>
              <a:rPr lang="nl-NL" dirty="0"/>
              <a:t> </a:t>
            </a:r>
            <a:r>
              <a:rPr lang="nl-NL" dirty="0" err="1"/>
              <a:t>be</a:t>
            </a:r>
            <a:r>
              <a:rPr lang="nl-NL" dirty="0"/>
              <a:t> </a:t>
            </a:r>
            <a:r>
              <a:rPr lang="nl-NL" dirty="0" err="1"/>
              <a:t>seen</a:t>
            </a:r>
            <a:r>
              <a:rPr lang="nl-NL" dirty="0"/>
              <a:t> in </a:t>
            </a:r>
            <a:r>
              <a:rPr lang="nl-NL" dirty="0" err="1"/>
              <a:t>the</a:t>
            </a:r>
            <a:r>
              <a:rPr lang="nl-NL" dirty="0"/>
              <a:t> plots, </a:t>
            </a:r>
            <a:r>
              <a:rPr lang="nl-NL" dirty="0" err="1"/>
              <a:t>the</a:t>
            </a:r>
            <a:r>
              <a:rPr lang="nl-NL" dirty="0"/>
              <a:t> branches of </a:t>
            </a:r>
            <a:r>
              <a:rPr lang="nl-NL" dirty="0" err="1"/>
              <a:t>the</a:t>
            </a:r>
            <a:r>
              <a:rPr lang="nl-NL" dirty="0"/>
              <a:t> </a:t>
            </a:r>
            <a:r>
              <a:rPr lang="nl-NL" dirty="0" err="1"/>
              <a:t>transformers</a:t>
            </a:r>
            <a:r>
              <a:rPr lang="nl-NL" dirty="0"/>
              <a:t> </a:t>
            </a:r>
            <a:r>
              <a:rPr lang="nl-NL" dirty="0" err="1"/>
              <a:t>and</a:t>
            </a:r>
            <a:r>
              <a:rPr lang="nl-NL" dirty="0"/>
              <a:t> </a:t>
            </a:r>
            <a:r>
              <a:rPr lang="nl-NL" dirty="0" err="1"/>
              <a:t>the</a:t>
            </a:r>
            <a:r>
              <a:rPr lang="nl-NL" dirty="0"/>
              <a:t> </a:t>
            </a:r>
            <a:r>
              <a:rPr lang="nl-NL" dirty="0" err="1"/>
              <a:t>transformers</a:t>
            </a:r>
            <a:r>
              <a:rPr lang="nl-NL" dirty="0"/>
              <a:t> </a:t>
            </a:r>
            <a:r>
              <a:rPr lang="nl-NL" dirty="0" err="1"/>
              <a:t>can</a:t>
            </a:r>
            <a:r>
              <a:rPr lang="nl-NL" dirty="0"/>
              <a:t> handle </a:t>
            </a:r>
            <a:r>
              <a:rPr lang="nl-NL" dirty="0" err="1"/>
              <a:t>enough</a:t>
            </a:r>
            <a:r>
              <a:rPr lang="nl-NL" dirty="0"/>
              <a:t> power. </a:t>
            </a:r>
            <a:r>
              <a:rPr lang="nl-NL" dirty="0" err="1"/>
              <a:t>However</a:t>
            </a:r>
            <a:r>
              <a:rPr lang="nl-NL" dirty="0"/>
              <a:t>, </a:t>
            </a:r>
            <a:r>
              <a:rPr lang="nl-NL" dirty="0" err="1"/>
              <a:t>the</a:t>
            </a:r>
            <a:r>
              <a:rPr lang="nl-NL" dirty="0"/>
              <a:t> </a:t>
            </a:r>
            <a:r>
              <a:rPr lang="nl-NL" dirty="0" err="1"/>
              <a:t>cable</a:t>
            </a:r>
            <a:r>
              <a:rPr lang="nl-NL" dirty="0"/>
              <a:t> at </a:t>
            </a:r>
            <a:r>
              <a:rPr lang="nl-NL" dirty="0" err="1"/>
              <a:t>the</a:t>
            </a:r>
            <a:r>
              <a:rPr lang="nl-NL" dirty="0"/>
              <a:t> PCC has a power limit of 400MW, </a:t>
            </a:r>
            <a:r>
              <a:rPr lang="nl-NL" dirty="0" err="1"/>
              <a:t>while</a:t>
            </a:r>
            <a:r>
              <a:rPr lang="nl-NL" dirty="0"/>
              <a:t> </a:t>
            </a:r>
            <a:r>
              <a:rPr lang="nl-NL" dirty="0" err="1"/>
              <a:t>being</a:t>
            </a:r>
            <a:r>
              <a:rPr lang="nl-NL" dirty="0"/>
              <a:t> </a:t>
            </a:r>
            <a:r>
              <a:rPr lang="nl-NL" dirty="0" err="1"/>
              <a:t>loaded</a:t>
            </a:r>
            <a:r>
              <a:rPr lang="nl-NL" dirty="0"/>
              <a:t> </a:t>
            </a:r>
            <a:r>
              <a:rPr lang="nl-NL" dirty="0" err="1"/>
              <a:t>with</a:t>
            </a:r>
            <a:r>
              <a:rPr lang="nl-NL" dirty="0"/>
              <a:t> 360 MW, </a:t>
            </a:r>
            <a:r>
              <a:rPr lang="nl-NL" dirty="0" err="1"/>
              <a:t>so</a:t>
            </a:r>
            <a:r>
              <a:rPr lang="nl-NL" dirty="0"/>
              <a:t> </a:t>
            </a:r>
            <a:r>
              <a:rPr lang="nl-NL" dirty="0" err="1"/>
              <a:t>only</a:t>
            </a:r>
            <a:r>
              <a:rPr lang="nl-NL" dirty="0"/>
              <a:t> 40 MW </a:t>
            </a:r>
            <a:r>
              <a:rPr lang="nl-NL" dirty="0" err="1"/>
              <a:t>can</a:t>
            </a:r>
            <a:r>
              <a:rPr lang="nl-NL" dirty="0"/>
              <a:t> </a:t>
            </a:r>
            <a:r>
              <a:rPr lang="nl-NL" dirty="0" err="1"/>
              <a:t>be</a:t>
            </a:r>
            <a:r>
              <a:rPr lang="nl-NL" dirty="0"/>
              <a:t> </a:t>
            </a:r>
            <a:r>
              <a:rPr lang="nl-NL" dirty="0" err="1"/>
              <a:t>added</a:t>
            </a:r>
            <a:r>
              <a:rPr lang="nl-NL" dirty="0"/>
              <a:t>. </a:t>
            </a:r>
            <a:r>
              <a:rPr lang="nl-NL" dirty="0" err="1"/>
              <a:t>From</a:t>
            </a:r>
            <a:r>
              <a:rPr lang="nl-NL" dirty="0"/>
              <a:t> </a:t>
            </a:r>
            <a:r>
              <a:rPr lang="nl-NL" dirty="0" err="1"/>
              <a:t>this</a:t>
            </a:r>
            <a:r>
              <a:rPr lang="nl-NL" dirty="0"/>
              <a:t> analysis we </a:t>
            </a:r>
            <a:r>
              <a:rPr lang="nl-NL" dirty="0" err="1"/>
              <a:t>came</a:t>
            </a:r>
            <a:r>
              <a:rPr lang="nl-NL" dirty="0"/>
              <a:t> </a:t>
            </a:r>
            <a:r>
              <a:rPr lang="nl-NL" dirty="0" err="1"/>
              <a:t>to</a:t>
            </a:r>
            <a:r>
              <a:rPr lang="nl-NL" dirty="0"/>
              <a:t> </a:t>
            </a:r>
            <a:r>
              <a:rPr lang="nl-NL" dirty="0" err="1"/>
              <a:t>the</a:t>
            </a:r>
            <a:r>
              <a:rPr lang="nl-NL" dirty="0"/>
              <a:t> </a:t>
            </a:r>
            <a:r>
              <a:rPr lang="nl-NL" dirty="0" err="1"/>
              <a:t>conclusion</a:t>
            </a:r>
            <a:r>
              <a:rPr lang="nl-NL" dirty="0"/>
              <a:t> </a:t>
            </a:r>
            <a:r>
              <a:rPr lang="nl-NL" dirty="0" err="1"/>
              <a:t>that</a:t>
            </a:r>
            <a:r>
              <a:rPr lang="nl-NL" dirty="0"/>
              <a:t> we </a:t>
            </a:r>
            <a:r>
              <a:rPr lang="nl-NL" dirty="0" err="1"/>
              <a:t>will</a:t>
            </a:r>
            <a:r>
              <a:rPr lang="nl-NL" dirty="0"/>
              <a:t> design </a:t>
            </a:r>
            <a:r>
              <a:rPr lang="nl-NL" dirty="0" err="1"/>
              <a:t>the</a:t>
            </a:r>
            <a:r>
              <a:rPr lang="nl-NL" dirty="0"/>
              <a:t> </a:t>
            </a:r>
            <a:r>
              <a:rPr lang="nl-NL" dirty="0" err="1"/>
              <a:t>solar</a:t>
            </a:r>
            <a:r>
              <a:rPr lang="nl-NL" dirty="0"/>
              <a:t> farm </a:t>
            </a:r>
            <a:r>
              <a:rPr lang="nl-NL" dirty="0" err="1"/>
              <a:t>with</a:t>
            </a:r>
            <a:r>
              <a:rPr lang="nl-NL" dirty="0"/>
              <a:t> a power </a:t>
            </a:r>
            <a:r>
              <a:rPr lang="nl-NL" dirty="0" err="1"/>
              <a:t>capacity</a:t>
            </a:r>
            <a:r>
              <a:rPr lang="nl-NL" dirty="0"/>
              <a:t> of 12 MW, </a:t>
            </a:r>
            <a:r>
              <a:rPr lang="nl-NL" dirty="0" err="1"/>
              <a:t>which</a:t>
            </a:r>
            <a:r>
              <a:rPr lang="nl-NL" dirty="0"/>
              <a:t> </a:t>
            </a:r>
            <a:r>
              <a:rPr lang="nl-NL" dirty="0" err="1"/>
              <a:t>will</a:t>
            </a:r>
            <a:r>
              <a:rPr lang="nl-NL" dirty="0"/>
              <a:t> </a:t>
            </a:r>
            <a:r>
              <a:rPr lang="nl-NL" dirty="0" err="1"/>
              <a:t>overload</a:t>
            </a:r>
            <a:r>
              <a:rPr lang="nl-NL" dirty="0"/>
              <a:t> </a:t>
            </a:r>
            <a:r>
              <a:rPr lang="nl-NL" dirty="0" err="1"/>
              <a:t>the</a:t>
            </a:r>
            <a:r>
              <a:rPr lang="nl-NL" dirty="0"/>
              <a:t> </a:t>
            </a:r>
            <a:r>
              <a:rPr lang="nl-NL" dirty="0" err="1"/>
              <a:t>branch</a:t>
            </a:r>
            <a:r>
              <a:rPr lang="nl-NL" dirty="0"/>
              <a:t> limit, in order </a:t>
            </a:r>
            <a:r>
              <a:rPr lang="nl-NL" dirty="0" err="1"/>
              <a:t>to</a:t>
            </a:r>
            <a:r>
              <a:rPr lang="nl-NL" dirty="0"/>
              <a:t> </a:t>
            </a:r>
            <a:r>
              <a:rPr lang="nl-NL" dirty="0" err="1"/>
              <a:t>perform</a:t>
            </a:r>
            <a:r>
              <a:rPr lang="nl-NL" dirty="0"/>
              <a:t> a research in </a:t>
            </a:r>
            <a:r>
              <a:rPr lang="nl-NL" dirty="0" err="1"/>
              <a:t>which</a:t>
            </a:r>
            <a:r>
              <a:rPr lang="nl-NL" dirty="0"/>
              <a:t> </a:t>
            </a:r>
            <a:r>
              <a:rPr lang="nl-NL" dirty="0" err="1"/>
              <a:t>we'll</a:t>
            </a:r>
            <a:r>
              <a:rPr lang="nl-NL" dirty="0"/>
              <a:t> test </a:t>
            </a:r>
            <a:r>
              <a:rPr lang="nl-NL" dirty="0" err="1"/>
              <a:t>how</a:t>
            </a:r>
            <a:r>
              <a:rPr lang="nl-NL" dirty="0"/>
              <a:t> we </a:t>
            </a:r>
            <a:r>
              <a:rPr lang="nl-NL" dirty="0" err="1"/>
              <a:t>could</a:t>
            </a:r>
            <a:r>
              <a:rPr lang="nl-NL" dirty="0"/>
              <a:t> </a:t>
            </a:r>
            <a:r>
              <a:rPr lang="nl-NL" dirty="0" err="1"/>
              <a:t>solve</a:t>
            </a:r>
            <a:r>
              <a:rPr lang="nl-NL" dirty="0"/>
              <a:t> </a:t>
            </a:r>
            <a:r>
              <a:rPr lang="nl-NL" dirty="0" err="1"/>
              <a:t>this</a:t>
            </a:r>
            <a:r>
              <a:rPr lang="nl-NL" dirty="0"/>
              <a:t>.   </a:t>
            </a:r>
            <a:endParaRPr dirty="0"/>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246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dirty="0" err="1"/>
              <a:t>So</a:t>
            </a:r>
            <a:r>
              <a:rPr lang="nl-NL" dirty="0"/>
              <a:t>, in order </a:t>
            </a:r>
            <a:r>
              <a:rPr lang="nl-NL" dirty="0" err="1"/>
              <a:t>to</a:t>
            </a:r>
            <a:r>
              <a:rPr lang="nl-NL" dirty="0"/>
              <a:t> </a:t>
            </a:r>
            <a:r>
              <a:rPr lang="nl-NL" dirty="0" err="1"/>
              <a:t>determine</a:t>
            </a:r>
            <a:r>
              <a:rPr lang="nl-NL" dirty="0"/>
              <a:t> </a:t>
            </a:r>
            <a:r>
              <a:rPr lang="nl-NL" dirty="0" err="1"/>
              <a:t>the</a:t>
            </a:r>
            <a:r>
              <a:rPr lang="nl-NL" dirty="0"/>
              <a:t> </a:t>
            </a:r>
            <a:r>
              <a:rPr lang="nl-NL" dirty="0" err="1"/>
              <a:t>active</a:t>
            </a:r>
            <a:r>
              <a:rPr lang="nl-NL" dirty="0"/>
              <a:t> power </a:t>
            </a:r>
            <a:r>
              <a:rPr lang="nl-NL" dirty="0" err="1"/>
              <a:t>generation</a:t>
            </a:r>
            <a:r>
              <a:rPr lang="nl-NL" dirty="0"/>
              <a:t> of </a:t>
            </a:r>
            <a:r>
              <a:rPr lang="nl-NL" dirty="0" err="1"/>
              <a:t>the</a:t>
            </a:r>
            <a:r>
              <a:rPr lang="nl-NL" dirty="0"/>
              <a:t> </a:t>
            </a:r>
            <a:r>
              <a:rPr lang="nl-NL" dirty="0" err="1"/>
              <a:t>solar</a:t>
            </a:r>
            <a:r>
              <a:rPr lang="nl-NL" dirty="0"/>
              <a:t> farms </a:t>
            </a:r>
            <a:r>
              <a:rPr lang="nl-NL" dirty="0" err="1"/>
              <a:t>an</a:t>
            </a:r>
            <a:r>
              <a:rPr lang="nl-NL" dirty="0"/>
              <a:t> analysis is </a:t>
            </a:r>
            <a:r>
              <a:rPr lang="nl-NL" dirty="0" err="1"/>
              <a:t>runned</a:t>
            </a:r>
            <a:r>
              <a:rPr lang="nl-NL" dirty="0"/>
              <a:t> </a:t>
            </a:r>
            <a:r>
              <a:rPr lang="nl-NL" dirty="0" err="1"/>
              <a:t>using</a:t>
            </a:r>
            <a:r>
              <a:rPr lang="nl-NL" dirty="0"/>
              <a:t> MATLAB, in </a:t>
            </a:r>
            <a:r>
              <a:rPr lang="nl-NL" dirty="0" err="1"/>
              <a:t>which</a:t>
            </a:r>
            <a:r>
              <a:rPr lang="nl-NL" dirty="0"/>
              <a:t> </a:t>
            </a:r>
            <a:r>
              <a:rPr lang="nl-NL" dirty="0" err="1"/>
              <a:t>the</a:t>
            </a:r>
            <a:r>
              <a:rPr lang="nl-NL" dirty="0"/>
              <a:t> </a:t>
            </a:r>
            <a:r>
              <a:rPr lang="nl-NL" dirty="0" err="1"/>
              <a:t>active</a:t>
            </a:r>
            <a:r>
              <a:rPr lang="nl-NL" dirty="0"/>
              <a:t> power </a:t>
            </a:r>
            <a:r>
              <a:rPr lang="nl-NL" dirty="0" err="1"/>
              <a:t>generation</a:t>
            </a:r>
            <a:r>
              <a:rPr lang="nl-NL" dirty="0"/>
              <a:t> of </a:t>
            </a:r>
            <a:r>
              <a:rPr lang="nl-NL" dirty="0" err="1"/>
              <a:t>the</a:t>
            </a:r>
            <a:r>
              <a:rPr lang="nl-NL" dirty="0"/>
              <a:t> </a:t>
            </a:r>
            <a:r>
              <a:rPr lang="nl-NL" dirty="0" err="1"/>
              <a:t>weak</a:t>
            </a:r>
            <a:r>
              <a:rPr lang="nl-NL" dirty="0"/>
              <a:t> </a:t>
            </a:r>
            <a:r>
              <a:rPr lang="nl-NL" dirty="0" err="1"/>
              <a:t>components</a:t>
            </a:r>
            <a:r>
              <a:rPr lang="nl-NL" dirty="0"/>
              <a:t> is </a:t>
            </a:r>
            <a:r>
              <a:rPr lang="nl-NL" dirty="0" err="1"/>
              <a:t>plotted</a:t>
            </a:r>
            <a:r>
              <a:rPr lang="nl-NL" dirty="0"/>
              <a:t> </a:t>
            </a:r>
            <a:r>
              <a:rPr lang="nl-NL" dirty="0" err="1"/>
              <a:t>for</a:t>
            </a:r>
            <a:r>
              <a:rPr lang="nl-NL" dirty="0"/>
              <a:t> </a:t>
            </a:r>
            <a:r>
              <a:rPr lang="nl-NL" dirty="0" err="1"/>
              <a:t>every</a:t>
            </a:r>
            <a:r>
              <a:rPr lang="nl-NL" dirty="0"/>
              <a:t> dispatch </a:t>
            </a:r>
            <a:r>
              <a:rPr lang="nl-NL" dirty="0" err="1"/>
              <a:t>with</a:t>
            </a:r>
            <a:r>
              <a:rPr lang="nl-NL" dirty="0"/>
              <a:t> </a:t>
            </a:r>
            <a:r>
              <a:rPr lang="nl-NL" dirty="0" err="1"/>
              <a:t>the</a:t>
            </a:r>
            <a:r>
              <a:rPr lang="nl-NL" dirty="0"/>
              <a:t> power limit </a:t>
            </a:r>
            <a:r>
              <a:rPr lang="nl-NL" dirty="0" err="1"/>
              <a:t>given</a:t>
            </a:r>
            <a:r>
              <a:rPr lang="nl-NL" dirty="0"/>
              <a:t> </a:t>
            </a:r>
            <a:r>
              <a:rPr lang="nl-NL" dirty="0" err="1"/>
              <a:t>by</a:t>
            </a:r>
            <a:r>
              <a:rPr lang="nl-NL" dirty="0"/>
              <a:t> </a:t>
            </a:r>
            <a:r>
              <a:rPr lang="nl-NL" dirty="0" err="1"/>
              <a:t>the</a:t>
            </a:r>
            <a:r>
              <a:rPr lang="nl-NL" dirty="0"/>
              <a:t> red line. As </a:t>
            </a:r>
            <a:r>
              <a:rPr lang="nl-NL" dirty="0" err="1"/>
              <a:t>can</a:t>
            </a:r>
            <a:r>
              <a:rPr lang="nl-NL" dirty="0"/>
              <a:t> </a:t>
            </a:r>
            <a:r>
              <a:rPr lang="nl-NL" dirty="0" err="1"/>
              <a:t>be</a:t>
            </a:r>
            <a:r>
              <a:rPr lang="nl-NL" dirty="0"/>
              <a:t> </a:t>
            </a:r>
            <a:r>
              <a:rPr lang="nl-NL" dirty="0" err="1"/>
              <a:t>seen</a:t>
            </a:r>
            <a:r>
              <a:rPr lang="nl-NL" dirty="0"/>
              <a:t> in </a:t>
            </a:r>
            <a:r>
              <a:rPr lang="nl-NL" dirty="0" err="1"/>
              <a:t>the</a:t>
            </a:r>
            <a:r>
              <a:rPr lang="nl-NL" dirty="0"/>
              <a:t> plots, </a:t>
            </a:r>
            <a:r>
              <a:rPr lang="nl-NL" dirty="0" err="1"/>
              <a:t>the</a:t>
            </a:r>
            <a:r>
              <a:rPr lang="nl-NL" dirty="0"/>
              <a:t> branches of </a:t>
            </a:r>
            <a:r>
              <a:rPr lang="nl-NL" dirty="0" err="1"/>
              <a:t>the</a:t>
            </a:r>
            <a:r>
              <a:rPr lang="nl-NL" dirty="0"/>
              <a:t> </a:t>
            </a:r>
            <a:r>
              <a:rPr lang="nl-NL" dirty="0" err="1"/>
              <a:t>transformers</a:t>
            </a:r>
            <a:r>
              <a:rPr lang="nl-NL" dirty="0"/>
              <a:t> </a:t>
            </a:r>
            <a:r>
              <a:rPr lang="nl-NL" dirty="0" err="1"/>
              <a:t>and</a:t>
            </a:r>
            <a:r>
              <a:rPr lang="nl-NL" dirty="0"/>
              <a:t> </a:t>
            </a:r>
            <a:r>
              <a:rPr lang="nl-NL" dirty="0" err="1"/>
              <a:t>the</a:t>
            </a:r>
            <a:r>
              <a:rPr lang="nl-NL" dirty="0"/>
              <a:t> </a:t>
            </a:r>
            <a:r>
              <a:rPr lang="nl-NL" dirty="0" err="1"/>
              <a:t>transformers</a:t>
            </a:r>
            <a:r>
              <a:rPr lang="nl-NL" dirty="0"/>
              <a:t> </a:t>
            </a:r>
            <a:r>
              <a:rPr lang="nl-NL" dirty="0" err="1"/>
              <a:t>can</a:t>
            </a:r>
            <a:r>
              <a:rPr lang="nl-NL" dirty="0"/>
              <a:t> handle </a:t>
            </a:r>
            <a:r>
              <a:rPr lang="nl-NL" dirty="0" err="1"/>
              <a:t>enough</a:t>
            </a:r>
            <a:r>
              <a:rPr lang="nl-NL" dirty="0"/>
              <a:t> power. </a:t>
            </a:r>
            <a:r>
              <a:rPr lang="nl-NL" dirty="0" err="1"/>
              <a:t>However</a:t>
            </a:r>
            <a:r>
              <a:rPr lang="nl-NL" dirty="0"/>
              <a:t>, </a:t>
            </a:r>
            <a:r>
              <a:rPr lang="nl-NL" dirty="0" err="1"/>
              <a:t>the</a:t>
            </a:r>
            <a:r>
              <a:rPr lang="nl-NL" dirty="0"/>
              <a:t> </a:t>
            </a:r>
            <a:r>
              <a:rPr lang="nl-NL" dirty="0" err="1"/>
              <a:t>cable</a:t>
            </a:r>
            <a:r>
              <a:rPr lang="nl-NL" dirty="0"/>
              <a:t> at </a:t>
            </a:r>
            <a:r>
              <a:rPr lang="nl-NL" dirty="0" err="1"/>
              <a:t>the</a:t>
            </a:r>
            <a:r>
              <a:rPr lang="nl-NL" dirty="0"/>
              <a:t> PCC has a power limit of 400MW, </a:t>
            </a:r>
            <a:r>
              <a:rPr lang="nl-NL" dirty="0" err="1"/>
              <a:t>while</a:t>
            </a:r>
            <a:r>
              <a:rPr lang="nl-NL" dirty="0"/>
              <a:t> </a:t>
            </a:r>
            <a:r>
              <a:rPr lang="nl-NL" dirty="0" err="1"/>
              <a:t>being</a:t>
            </a:r>
            <a:r>
              <a:rPr lang="nl-NL" dirty="0"/>
              <a:t> </a:t>
            </a:r>
            <a:r>
              <a:rPr lang="nl-NL" dirty="0" err="1"/>
              <a:t>loaded</a:t>
            </a:r>
            <a:r>
              <a:rPr lang="nl-NL" dirty="0"/>
              <a:t> </a:t>
            </a:r>
            <a:r>
              <a:rPr lang="nl-NL" dirty="0" err="1"/>
              <a:t>with</a:t>
            </a:r>
            <a:r>
              <a:rPr lang="nl-NL" dirty="0"/>
              <a:t> 360 MW, </a:t>
            </a:r>
            <a:r>
              <a:rPr lang="nl-NL" dirty="0" err="1"/>
              <a:t>so</a:t>
            </a:r>
            <a:r>
              <a:rPr lang="nl-NL" dirty="0"/>
              <a:t> </a:t>
            </a:r>
            <a:r>
              <a:rPr lang="nl-NL" dirty="0" err="1"/>
              <a:t>only</a:t>
            </a:r>
            <a:r>
              <a:rPr lang="nl-NL" dirty="0"/>
              <a:t> 40 MW </a:t>
            </a:r>
            <a:r>
              <a:rPr lang="nl-NL" dirty="0" err="1"/>
              <a:t>can</a:t>
            </a:r>
            <a:r>
              <a:rPr lang="nl-NL" dirty="0"/>
              <a:t> </a:t>
            </a:r>
            <a:r>
              <a:rPr lang="nl-NL" dirty="0" err="1"/>
              <a:t>be</a:t>
            </a:r>
            <a:r>
              <a:rPr lang="nl-NL" dirty="0"/>
              <a:t> </a:t>
            </a:r>
            <a:r>
              <a:rPr lang="nl-NL" dirty="0" err="1"/>
              <a:t>added</a:t>
            </a:r>
            <a:r>
              <a:rPr lang="nl-NL" dirty="0"/>
              <a:t>. </a:t>
            </a:r>
            <a:r>
              <a:rPr lang="nl-NL" dirty="0" err="1"/>
              <a:t>From</a:t>
            </a:r>
            <a:r>
              <a:rPr lang="nl-NL" dirty="0"/>
              <a:t> </a:t>
            </a:r>
            <a:r>
              <a:rPr lang="nl-NL" dirty="0" err="1"/>
              <a:t>this</a:t>
            </a:r>
            <a:r>
              <a:rPr lang="nl-NL" dirty="0"/>
              <a:t> analysis we </a:t>
            </a:r>
            <a:r>
              <a:rPr lang="nl-NL" dirty="0" err="1"/>
              <a:t>came</a:t>
            </a:r>
            <a:r>
              <a:rPr lang="nl-NL" dirty="0"/>
              <a:t> </a:t>
            </a:r>
            <a:r>
              <a:rPr lang="nl-NL" dirty="0" err="1"/>
              <a:t>to</a:t>
            </a:r>
            <a:r>
              <a:rPr lang="nl-NL" dirty="0"/>
              <a:t> </a:t>
            </a:r>
            <a:r>
              <a:rPr lang="nl-NL" dirty="0" err="1"/>
              <a:t>the</a:t>
            </a:r>
            <a:r>
              <a:rPr lang="nl-NL" dirty="0"/>
              <a:t> </a:t>
            </a:r>
            <a:r>
              <a:rPr lang="nl-NL" dirty="0" err="1"/>
              <a:t>conclusion</a:t>
            </a:r>
            <a:r>
              <a:rPr lang="nl-NL" dirty="0"/>
              <a:t> </a:t>
            </a:r>
            <a:r>
              <a:rPr lang="nl-NL" dirty="0" err="1"/>
              <a:t>that</a:t>
            </a:r>
            <a:r>
              <a:rPr lang="nl-NL" dirty="0"/>
              <a:t> we </a:t>
            </a:r>
            <a:r>
              <a:rPr lang="nl-NL" dirty="0" err="1"/>
              <a:t>will</a:t>
            </a:r>
            <a:r>
              <a:rPr lang="nl-NL" dirty="0"/>
              <a:t> design </a:t>
            </a:r>
            <a:r>
              <a:rPr lang="nl-NL" dirty="0" err="1"/>
              <a:t>the</a:t>
            </a:r>
            <a:r>
              <a:rPr lang="nl-NL" dirty="0"/>
              <a:t> </a:t>
            </a:r>
            <a:r>
              <a:rPr lang="nl-NL" dirty="0" err="1"/>
              <a:t>solar</a:t>
            </a:r>
            <a:r>
              <a:rPr lang="nl-NL" dirty="0"/>
              <a:t> farm </a:t>
            </a:r>
            <a:r>
              <a:rPr lang="nl-NL" dirty="0" err="1"/>
              <a:t>with</a:t>
            </a:r>
            <a:r>
              <a:rPr lang="nl-NL" dirty="0"/>
              <a:t> a power </a:t>
            </a:r>
            <a:r>
              <a:rPr lang="nl-NL" dirty="0" err="1"/>
              <a:t>capacity</a:t>
            </a:r>
            <a:r>
              <a:rPr lang="nl-NL" dirty="0"/>
              <a:t> of 12 MW, </a:t>
            </a:r>
            <a:r>
              <a:rPr lang="nl-NL" dirty="0" err="1"/>
              <a:t>which</a:t>
            </a:r>
            <a:r>
              <a:rPr lang="nl-NL" dirty="0"/>
              <a:t> </a:t>
            </a:r>
            <a:r>
              <a:rPr lang="nl-NL" dirty="0" err="1"/>
              <a:t>will</a:t>
            </a:r>
            <a:r>
              <a:rPr lang="nl-NL" dirty="0"/>
              <a:t> </a:t>
            </a:r>
            <a:r>
              <a:rPr lang="nl-NL" dirty="0" err="1"/>
              <a:t>overload</a:t>
            </a:r>
            <a:r>
              <a:rPr lang="nl-NL" dirty="0"/>
              <a:t> </a:t>
            </a:r>
            <a:r>
              <a:rPr lang="nl-NL" dirty="0" err="1"/>
              <a:t>the</a:t>
            </a:r>
            <a:r>
              <a:rPr lang="nl-NL" dirty="0"/>
              <a:t> </a:t>
            </a:r>
            <a:r>
              <a:rPr lang="nl-NL" dirty="0" err="1"/>
              <a:t>branch</a:t>
            </a:r>
            <a:r>
              <a:rPr lang="nl-NL" dirty="0"/>
              <a:t> limit, in order </a:t>
            </a:r>
            <a:r>
              <a:rPr lang="nl-NL" dirty="0" err="1"/>
              <a:t>to</a:t>
            </a:r>
            <a:r>
              <a:rPr lang="nl-NL" dirty="0"/>
              <a:t> </a:t>
            </a:r>
            <a:r>
              <a:rPr lang="nl-NL" dirty="0" err="1"/>
              <a:t>perform</a:t>
            </a:r>
            <a:r>
              <a:rPr lang="nl-NL" dirty="0"/>
              <a:t> a research in </a:t>
            </a:r>
            <a:r>
              <a:rPr lang="nl-NL" dirty="0" err="1"/>
              <a:t>which</a:t>
            </a:r>
            <a:r>
              <a:rPr lang="nl-NL" dirty="0"/>
              <a:t> </a:t>
            </a:r>
            <a:r>
              <a:rPr lang="nl-NL" dirty="0" err="1"/>
              <a:t>we'll</a:t>
            </a:r>
            <a:r>
              <a:rPr lang="nl-NL" dirty="0"/>
              <a:t> test </a:t>
            </a:r>
            <a:r>
              <a:rPr lang="nl-NL" dirty="0" err="1"/>
              <a:t>how</a:t>
            </a:r>
            <a:r>
              <a:rPr lang="nl-NL" dirty="0"/>
              <a:t> we </a:t>
            </a:r>
            <a:r>
              <a:rPr lang="nl-NL" dirty="0" err="1"/>
              <a:t>could</a:t>
            </a:r>
            <a:r>
              <a:rPr lang="nl-NL" dirty="0"/>
              <a:t> </a:t>
            </a:r>
            <a:r>
              <a:rPr lang="nl-NL" dirty="0" err="1"/>
              <a:t>solve</a:t>
            </a:r>
            <a:r>
              <a:rPr lang="nl-NL" dirty="0"/>
              <a:t> </a:t>
            </a:r>
            <a:r>
              <a:rPr lang="nl-NL" dirty="0" err="1"/>
              <a:t>this</a:t>
            </a:r>
            <a:r>
              <a:rPr lang="nl-NL" dirty="0"/>
              <a:t>.   </a:t>
            </a:r>
            <a:endParaRPr dirty="0"/>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476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Since the case study used involves the combination of a wind-and solar farm, the first deliverable is a solar farm that can be added to the wind park. The solar farm should not cause violations in the system during any requested setpoints. Therefore, the system must converge for power flows during which normal load demands are requested. </a:t>
            </a:r>
          </a:p>
          <a:p>
            <a:pPr marL="0" indent="0">
              <a:buNone/>
            </a:pPr>
            <a:endParaRPr lang="en-US" dirty="0"/>
          </a:p>
          <a:p>
            <a:pPr marL="0" indent="0">
              <a:buNone/>
            </a:pPr>
            <a:r>
              <a:rPr lang="en-US" dirty="0"/>
              <a:t>Subsequently, in a stepwise manner, the operating conditions will be tested. The test analysis will yield 2-D plots for the voltage magnitude, angle for and active, reactive, injective power for all nodes. A final 3-D plot is made for the relation between total system losses, load demand and voltage profile.</a:t>
            </a:r>
          </a:p>
          <a:p>
            <a:pPr marL="0" indent="0">
              <a:buNone/>
            </a:pPr>
            <a:endParaRPr lang="en-US" dirty="0"/>
          </a:p>
          <a:p>
            <a:pPr marL="0" indent="0">
              <a:buNone/>
            </a:pPr>
            <a:r>
              <a:rPr lang="en-US" dirty="0"/>
              <a:t> In order for the optimization scheme to calculate and predict feasible search spaces, the test models are of importance to calculate actual physical constraints of the system and losses under extreme conditions. With this, the effect on system losses by the optimal setpoint can be compared to the effect of regular setpoints. This information is sent in the form of a vector to the optimization subgroup.</a:t>
            </a:r>
          </a:p>
          <a:p>
            <a:pPr marL="0" indent="0">
              <a:buNone/>
            </a:pPr>
            <a:endParaRPr lang="en-US" dirty="0"/>
          </a:p>
          <a:p>
            <a:pPr marL="0" indent="0">
              <a:buNone/>
            </a:pPr>
            <a:r>
              <a:rPr lang="en-US" dirty="0"/>
              <a:t>To show that the model is able to update the system configuration for given dispatches and setpoints, a visualizable diagram will be designed. This will show the Power Flow through all the branches in the transmission after every update of information.</a:t>
            </a:r>
          </a:p>
          <a:p>
            <a:pPr marL="0" indent="0">
              <a:buNone/>
            </a:pPr>
            <a:endParaRPr lang="en-US" dirty="0"/>
          </a:p>
          <a:p>
            <a:pPr marL="0" indent="0">
              <a:buNone/>
            </a:pPr>
            <a:endParaRPr lang="en-US" dirty="0"/>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815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Now, the goal is to have an accurate model for which the behavior is known for all operating conditions.</a:t>
            </a:r>
          </a:p>
          <a:p>
            <a:pPr marL="0" indent="0">
              <a:buNone/>
            </a:pPr>
            <a:endParaRPr lang="en-US" dirty="0"/>
          </a:p>
          <a:p>
            <a:pPr marL="0" indent="0">
              <a:buNone/>
            </a:pPr>
            <a:r>
              <a:rPr lang="en-US" dirty="0"/>
              <a:t>Therefore, the information of the transmission system is improved by processing the losses in the strings. Additionally, a solution is found to model the non-ideal capability curves of the Wind Turbine Generators.</a:t>
            </a:r>
          </a:p>
          <a:p>
            <a:pPr marL="0" indent="0">
              <a:buNone/>
            </a:pPr>
            <a:endParaRPr lang="en-US" dirty="0"/>
          </a:p>
          <a:p>
            <a:pPr marL="0" indent="0">
              <a:buNone/>
            </a:pPr>
            <a:r>
              <a:rPr lang="en-US" dirty="0"/>
              <a:t>Next to the improvement of the model, test model conditions are changed stepwise to more extreme conditions. With the use of a probabilistic distribution, the testing is based on realistic conditions. </a:t>
            </a:r>
          </a:p>
          <a:p>
            <a:pPr marL="0" indent="0">
              <a:buNone/>
            </a:pPr>
            <a:endParaRPr lang="en-US" dirty="0"/>
          </a:p>
          <a:p>
            <a:pPr marL="0" indent="0">
              <a:buNone/>
            </a:pPr>
            <a:r>
              <a:rPr lang="en-US" dirty="0"/>
              <a:t>Finally, with both accurate model and </a:t>
            </a:r>
            <a:r>
              <a:rPr lang="en-US" dirty="0" err="1"/>
              <a:t>behaviour</a:t>
            </a:r>
            <a:r>
              <a:rPr lang="en-US" dirty="0"/>
              <a:t> analysis, the modeling of power flow will prove to be accurate for the power or voltage control at the Point of Common Coupling.</a:t>
            </a:r>
          </a:p>
          <a:p>
            <a:pPr marL="0" indent="0">
              <a:buNone/>
            </a:pPr>
            <a:endParaRPr lang="en-US" dirty="0"/>
          </a:p>
          <a:p>
            <a:pPr marL="0" indent="0">
              <a:buNone/>
            </a:pPr>
            <a:endParaRPr lang="en-US" dirty="0"/>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70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235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a:t>Firstly, an overview of the case study is made, in which the connection of the different components and devices is shown. Afterwards, this case study is implemented using matpower. The active power generation of the wind turbine strings was given, but the active power generation of the pv strings had to be determined taking into account the power limits of the weak components. The weak components are considered to be the components which have the lowest power limits.   </a:t>
            </a:r>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096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-Branch calculations made to </a:t>
            </a:r>
            <a:r>
              <a:rPr lang="en-US" dirty="0" err="1"/>
              <a:t>p.u</a:t>
            </a:r>
            <a:r>
              <a:rPr lang="en-US" dirty="0"/>
              <a:t>.</a:t>
            </a:r>
          </a:p>
          <a:p>
            <a:pPr marL="0" indent="0">
              <a:buNone/>
            </a:pPr>
            <a:endParaRPr lang="en-US" dirty="0"/>
          </a:p>
          <a:p>
            <a:pPr marL="0" indent="0">
              <a:buNone/>
            </a:pPr>
            <a:r>
              <a:rPr lang="en-US" dirty="0"/>
              <a:t>Three different cables are used in this case study. The cables are modeled using the cable pi-model. With the datasheets of the cables, the real impedances and </a:t>
            </a:r>
            <a:r>
              <a:rPr lang="en-US" dirty="0" err="1"/>
              <a:t>reactances</a:t>
            </a:r>
            <a:r>
              <a:rPr lang="en-US" dirty="0"/>
              <a:t> are determined and afterwards converted into </a:t>
            </a:r>
            <a:r>
              <a:rPr lang="en-US" dirty="0" err="1"/>
              <a:t>p.u</a:t>
            </a:r>
            <a:r>
              <a:rPr lang="en-US" dirty="0"/>
              <a:t> values using the base impedance. Furthermore, the transformer losses are modeled using the leakage reactance. For this transformers, this value was 15%. From the literature study, it was concluded that this is a good approximation. Eventually, the voltage tap position range is determined considering the min and max voltages at the low and high voltage side. </a:t>
            </a:r>
          </a:p>
          <a:p>
            <a:pPr marL="0" indent="0">
              <a:buNone/>
            </a:pPr>
            <a:endParaRPr lang="en-US" dirty="0"/>
          </a:p>
          <a:p>
            <a:pPr marL="0" indent="0">
              <a:buNone/>
            </a:pPr>
            <a:r>
              <a:rPr lang="en-US" dirty="0"/>
              <a:t>Process from real, using base to </a:t>
            </a:r>
            <a:r>
              <a:rPr lang="en-US" dirty="0" err="1"/>
              <a:t>p.u</a:t>
            </a:r>
            <a:r>
              <a:rPr lang="en-US" dirty="0"/>
              <a:t>.</a:t>
            </a:r>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a:t>Firstly, an overview of the case study is made, in which the connection of the different components and devices is shown. Afterwards, this case study is implemented using matpower. The active power generation of the wind turbine strings was given, but the active power generation of the pv strings had to be determined taking into account the power limits of the weak components. The weak components are considered to be the components which have the lowest power limits.   </a:t>
            </a:r>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2277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a:t>Firstly, an overview of the case study is made, in which the connection of the different components and devices is shown. Afterwards, this case study is implemented using matpower. The active power generation of the wind turbine strings was given, but the active power generation of the pv strings had to be determined taking into account the power limits of the weak components. The weak components are considered to be the components which have the lowest power limits.   </a:t>
            </a:r>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03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72277546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nl-NL"/>
              <a:t>With this information the solar farm is designed as shown in the figure. In order to satisfy the generation of 12 MW,  this section has to be implemented 10 times in one PV string. The number N is equal to 264 and each array is implemented 266 times. In order to connect the high amount of arrays sub array connectors are implemented. The solar modules used are Sunpower X-series, which are also shown in the figure. This modules are chosen, because of their high efficiency and the availability of the data.  </a:t>
            </a:r>
            <a:endParaRPr/>
          </a:p>
        </p:txBody>
      </p:sp>
      <p:sp>
        <p:nvSpPr>
          <p:cNvPr id="60" name="Google Shape;60;g872277546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72277546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Different operating conditions are tested to determine the </a:t>
            </a:r>
            <a:r>
              <a:rPr lang="en-US" dirty="0" err="1"/>
              <a:t>behaviour</a:t>
            </a:r>
            <a:r>
              <a:rPr lang="en-US" dirty="0"/>
              <a:t> of the transmission system. </a:t>
            </a:r>
          </a:p>
          <a:p>
            <a:pPr marL="0" indent="0">
              <a:buNone/>
            </a:pPr>
            <a:endParaRPr lang="en-US" dirty="0"/>
          </a:p>
          <a:p>
            <a:pPr marL="0" indent="0">
              <a:buNone/>
            </a:pPr>
            <a:r>
              <a:rPr lang="en-US" dirty="0"/>
              <a:t>For a correct analysis of the effect of individual components on the system </a:t>
            </a:r>
            <a:r>
              <a:rPr lang="en-US" dirty="0" err="1"/>
              <a:t>behaviour</a:t>
            </a:r>
            <a:r>
              <a:rPr lang="en-US" dirty="0"/>
              <a:t>, for each of the case models, it is assumed that the </a:t>
            </a:r>
            <a:r>
              <a:rPr lang="en-US" dirty="0" err="1"/>
              <a:t>uncorresponding</a:t>
            </a:r>
            <a:r>
              <a:rPr lang="en-US" dirty="0"/>
              <a:t> Renewable Energy Source is disconnected from the transmission system. In the first case, the PV module is disconnected to test the interaction between a daily wind profile and random load demands. The second case, disconnects the WTG and tests a daily solar profile and random load demands. Every new case, will involve more extreme conditions to test for both Renewable Energy Sources. This makes it possible to determine the system </a:t>
            </a:r>
            <a:r>
              <a:rPr lang="en-US" dirty="0" err="1"/>
              <a:t>behaviour</a:t>
            </a:r>
            <a:r>
              <a:rPr lang="en-US" dirty="0"/>
              <a:t> for each possible weather condition and demand, in a stepwise manner.</a:t>
            </a:r>
          </a:p>
        </p:txBody>
      </p:sp>
      <p:sp>
        <p:nvSpPr>
          <p:cNvPr id="66" name="Google Shape;66;g872277546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4403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7"/>
          <p:cNvSpPr txBox="1">
            <a:spLocks noGrp="1"/>
          </p:cNvSpPr>
          <p:nvPr>
            <p:ph type="ctrTitle"/>
          </p:nvPr>
        </p:nvSpPr>
        <p:spPr>
          <a:xfrm>
            <a:off x="1802192" y="617247"/>
            <a:ext cx="7265534" cy="22295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A6D6"/>
              </a:buClr>
              <a:buSzPts val="7200"/>
              <a:buFont typeface="Arial"/>
              <a:buNone/>
              <a:defRPr sz="7200">
                <a:solidFill>
                  <a:srgbClr val="00A6D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7"/>
          <p:cNvSpPr txBox="1">
            <a:spLocks noGrp="1"/>
          </p:cNvSpPr>
          <p:nvPr>
            <p:ph type="subTitle" idx="1"/>
          </p:nvPr>
        </p:nvSpPr>
        <p:spPr>
          <a:xfrm>
            <a:off x="1802192" y="3203297"/>
            <a:ext cx="7067378" cy="1025802"/>
          </a:xfrm>
          <a:prstGeom prst="rect">
            <a:avLst/>
          </a:prstGeom>
          <a:noFill/>
          <a:ln>
            <a:noFill/>
          </a:ln>
        </p:spPr>
        <p:txBody>
          <a:bodyPr spcFirstLastPara="1" wrap="square" lIns="91425" tIns="45700" rIns="91425" bIns="45700" anchor="t" anchorCtr="0">
            <a:normAutofit/>
          </a:bodyPr>
          <a:lstStyle>
            <a:lvl1pPr lvl="0" algn="l">
              <a:spcBef>
                <a:spcPts val="560"/>
              </a:spcBef>
              <a:spcAft>
                <a:spcPts val="0"/>
              </a:spcAft>
              <a:buSzPts val="2800"/>
              <a:buNone/>
              <a:defRPr sz="2800">
                <a:solidFill>
                  <a:schemeClr val="dk1"/>
                </a:solidFill>
                <a:latin typeface="Arial"/>
                <a:ea typeface="Arial"/>
                <a:cs typeface="Arial"/>
                <a:sym typeface="Arial"/>
              </a:defRPr>
            </a:lvl1pPr>
            <a:lvl2pPr lvl="1" algn="ctr">
              <a:spcBef>
                <a:spcPts val="480"/>
              </a:spcBef>
              <a:spcAft>
                <a:spcPts val="0"/>
              </a:spcAft>
              <a:buSzPts val="2400"/>
              <a:buNone/>
              <a:defRPr>
                <a:solidFill>
                  <a:srgbClr val="888888"/>
                </a:solidFill>
              </a:defRPr>
            </a:lvl2pPr>
            <a:lvl3pPr lvl="2" algn="ctr">
              <a:spcBef>
                <a:spcPts val="480"/>
              </a:spcBef>
              <a:spcAft>
                <a:spcPts val="0"/>
              </a:spcAft>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8"/>
          <p:cNvSpPr txBox="1">
            <a:spLocks noGrp="1"/>
          </p:cNvSpPr>
          <p:nvPr>
            <p:ph type="title"/>
          </p:nvPr>
        </p:nvSpPr>
        <p:spPr>
          <a:xfrm>
            <a:off x="1763106" y="205979"/>
            <a:ext cx="7106464" cy="8572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A6D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body" idx="1"/>
          </p:nvPr>
        </p:nvSpPr>
        <p:spPr>
          <a:xfrm>
            <a:off x="1763106" y="1200150"/>
            <a:ext cx="7106464" cy="348612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0"/>
        <p:cNvGrpSpPr/>
        <p:nvPr/>
      </p:nvGrpSpPr>
      <p:grpSpPr>
        <a:xfrm>
          <a:off x="0" y="0"/>
          <a:ext cx="0" cy="0"/>
          <a:chOff x="0" y="0"/>
          <a:chExt cx="0" cy="0"/>
        </a:xfrm>
      </p:grpSpPr>
      <p:sp>
        <p:nvSpPr>
          <p:cNvPr id="31" name="Google Shape;31;p11"/>
          <p:cNvSpPr>
            <a:spLocks noGrp="1"/>
          </p:cNvSpPr>
          <p:nvPr>
            <p:ph type="pic" idx="2"/>
          </p:nvPr>
        </p:nvSpPr>
        <p:spPr>
          <a:xfrm>
            <a:off x="0" y="1"/>
            <a:ext cx="9144000" cy="5143499"/>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rgbClr val="00A6D6"/>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rgbClr val="00A6D6"/>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rgbClr val="00A6D6"/>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54542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1763106" y="205979"/>
            <a:ext cx="7106464" cy="85725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00A6D6"/>
              </a:buClr>
              <a:buSzPts val="3600"/>
              <a:buFont typeface="Arial"/>
              <a:buNone/>
              <a:defRPr sz="3600" b="0" i="0" u="none" strike="noStrike" cap="none">
                <a:solidFill>
                  <a:srgbClr val="00A6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
          <p:cNvSpPr txBox="1">
            <a:spLocks noGrp="1"/>
          </p:cNvSpPr>
          <p:nvPr>
            <p:ph type="body" idx="1"/>
          </p:nvPr>
        </p:nvSpPr>
        <p:spPr>
          <a:xfrm>
            <a:off x="1763106" y="1200150"/>
            <a:ext cx="7106464" cy="3486122"/>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rgbClr val="00A6D6"/>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 name="Google Shape;8;p6" descr="TU_P5#white.eps"/>
          <p:cNvPicPr preferRelativeResize="0"/>
          <p:nvPr/>
        </p:nvPicPr>
        <p:blipFill rotWithShape="1">
          <a:blip r:embed="rId6">
            <a:alphaModFix/>
          </a:blip>
          <a:srcRect/>
          <a:stretch/>
        </p:blipFill>
        <p:spPr>
          <a:xfrm>
            <a:off x="100264" y="4581184"/>
            <a:ext cx="1368883" cy="632424"/>
          </a:xfrm>
          <a:prstGeom prst="rect">
            <a:avLst/>
          </a:prstGeom>
          <a:noFill/>
          <a:ln>
            <a:noFill/>
          </a:ln>
        </p:spPr>
      </p:pic>
      <p:sp>
        <p:nvSpPr>
          <p:cNvPr id="9" name="Google Shape;9;p6"/>
          <p:cNvSpPr txBox="1"/>
          <p:nvPr/>
        </p:nvSpPr>
        <p:spPr>
          <a:xfrm>
            <a:off x="6651560" y="4815702"/>
            <a:ext cx="2316370" cy="27384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000" b="0" i="0" u="none" strike="noStrike" cap="none">
                <a:solidFill>
                  <a:srgbClr val="00A6D6"/>
                </a:solidFill>
                <a:latin typeface="Arial"/>
                <a:ea typeface="Arial"/>
                <a:cs typeface="Arial"/>
                <a:sym typeface="Arial"/>
              </a:rPr>
              <a:t>‹#›</a:t>
            </a:fld>
            <a:endParaRPr sz="1000" b="0" i="0" u="none" strike="noStrike" cap="none">
              <a:solidFill>
                <a:srgbClr val="00A6D6"/>
              </a:solidFill>
              <a:latin typeface="Arial"/>
              <a:ea typeface="Arial"/>
              <a:cs typeface="Arial"/>
              <a:sym typeface="Arial"/>
            </a:endParaRPr>
          </a:p>
        </p:txBody>
      </p:sp>
      <p:sp>
        <p:nvSpPr>
          <p:cNvPr id="10" name="Google Shape;10;p6"/>
          <p:cNvSpPr/>
          <p:nvPr/>
        </p:nvSpPr>
        <p:spPr>
          <a:xfrm>
            <a:off x="0" y="0"/>
            <a:ext cx="1576384" cy="5149008"/>
          </a:xfrm>
          <a:prstGeom prst="rect">
            <a:avLst/>
          </a:prstGeom>
          <a:solidFill>
            <a:srgbClr val="00A6D6"/>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2100" b="0" i="0" u="none" strike="noStrike" cap="none">
              <a:solidFill>
                <a:schemeClr val="dk1"/>
              </a:solidFill>
              <a:latin typeface="Arial"/>
              <a:ea typeface="Arial"/>
              <a:cs typeface="Arial"/>
              <a:sym typeface="Arial"/>
            </a:endParaRPr>
          </a:p>
        </p:txBody>
      </p:sp>
      <p:pic>
        <p:nvPicPr>
          <p:cNvPr id="11" name="Google Shape;11;p6" descr="TU_P5#white.eps"/>
          <p:cNvPicPr preferRelativeResize="0"/>
          <p:nvPr/>
        </p:nvPicPr>
        <p:blipFill rotWithShape="1">
          <a:blip r:embed="rId7">
            <a:alphaModFix/>
          </a:blip>
          <a:srcRect/>
          <a:stretch/>
        </p:blipFill>
        <p:spPr>
          <a:xfrm>
            <a:off x="100264" y="4389330"/>
            <a:ext cx="1368883" cy="8432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a:spLocks noGrp="1"/>
          </p:cNvSpPr>
          <p:nvPr>
            <p:ph type="ctrTitle"/>
          </p:nvPr>
        </p:nvSpPr>
        <p:spPr>
          <a:xfrm>
            <a:off x="1933200" y="-864609"/>
            <a:ext cx="7210800" cy="2194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A6D6"/>
              </a:buClr>
              <a:buSzPts val="8800"/>
              <a:buFont typeface="Arial"/>
              <a:buNone/>
            </a:pPr>
            <a:br>
              <a:rPr lang="en-US" sz="2800" dirty="0">
                <a:latin typeface="Georgia"/>
                <a:ea typeface="Georgia"/>
                <a:cs typeface="Georgia"/>
                <a:sym typeface="Georgia"/>
              </a:rPr>
            </a:br>
            <a:r>
              <a:rPr lang="en-US" sz="2400" dirty="0">
                <a:latin typeface="Georgia"/>
                <a:ea typeface="Georgia"/>
                <a:cs typeface="Georgia"/>
                <a:sym typeface="Georgia"/>
              </a:rPr>
              <a:t>Modeling the power flow for the substation of a wind-and solar farm</a:t>
            </a:r>
            <a:endParaRPr sz="2400" dirty="0">
              <a:latin typeface="Georgia"/>
              <a:ea typeface="Georgia"/>
              <a:cs typeface="Georgia"/>
              <a:sym typeface="Georgia"/>
            </a:endParaRPr>
          </a:p>
        </p:txBody>
      </p:sp>
      <p:sp>
        <p:nvSpPr>
          <p:cNvPr id="42" name="Google Shape;42;p1"/>
          <p:cNvSpPr txBox="1">
            <a:spLocks noGrp="1"/>
          </p:cNvSpPr>
          <p:nvPr>
            <p:ph type="subTitle" idx="1"/>
          </p:nvPr>
        </p:nvSpPr>
        <p:spPr>
          <a:xfrm>
            <a:off x="2708777" y="4400915"/>
            <a:ext cx="5892300" cy="1314300"/>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SzPts val="2800"/>
              <a:buNone/>
            </a:pPr>
            <a:r>
              <a:rPr lang="en-US" sz="1600" dirty="0">
                <a:latin typeface="Georgia"/>
                <a:ea typeface="Georgia"/>
                <a:cs typeface="Georgia"/>
                <a:sym typeface="Georgia"/>
              </a:rPr>
              <a:t>    </a:t>
            </a:r>
            <a:r>
              <a:rPr lang="en-US" sz="1600" dirty="0" err="1">
                <a:latin typeface="Georgia"/>
                <a:ea typeface="Georgia"/>
                <a:cs typeface="Georgia"/>
                <a:sym typeface="Georgia"/>
              </a:rPr>
              <a:t>M.Mastouri</a:t>
            </a:r>
            <a:r>
              <a:rPr lang="en-US" sz="1600" dirty="0">
                <a:latin typeface="Georgia"/>
                <a:ea typeface="Georgia"/>
                <a:cs typeface="Georgia"/>
                <a:sym typeface="Georgia"/>
              </a:rPr>
              <a:t>, 4599470</a:t>
            </a:r>
            <a:endParaRPr sz="1600" dirty="0">
              <a:latin typeface="Georgia"/>
              <a:ea typeface="Georgia"/>
              <a:cs typeface="Georgia"/>
              <a:sym typeface="Georgia"/>
            </a:endParaRPr>
          </a:p>
          <a:p>
            <a:pPr marL="0" lvl="0" indent="0" algn="r" rtl="0">
              <a:spcBef>
                <a:spcPts val="0"/>
              </a:spcBef>
              <a:spcAft>
                <a:spcPts val="0"/>
              </a:spcAft>
              <a:buSzPts val="2800"/>
              <a:buNone/>
            </a:pPr>
            <a:r>
              <a:rPr lang="en-US" sz="1600" dirty="0">
                <a:latin typeface="Georgia"/>
                <a:ea typeface="Georgia"/>
                <a:cs typeface="Georgia"/>
                <a:sym typeface="Georgia"/>
              </a:rPr>
              <a:t>    </a:t>
            </a:r>
            <a:r>
              <a:rPr lang="en-US" sz="1600" dirty="0" err="1">
                <a:latin typeface="Georgia"/>
                <a:ea typeface="Georgia"/>
                <a:cs typeface="Georgia"/>
                <a:sym typeface="Georgia"/>
              </a:rPr>
              <a:t>F.N.Rimon</a:t>
            </a:r>
            <a:r>
              <a:rPr lang="en-US" sz="1600" dirty="0">
                <a:latin typeface="Georgia"/>
                <a:ea typeface="Georgia"/>
                <a:cs typeface="Georgia"/>
                <a:sym typeface="Georgia"/>
              </a:rPr>
              <a:t>, 4652827</a:t>
            </a:r>
            <a:endParaRPr sz="1600" dirty="0">
              <a:latin typeface="Georgia"/>
              <a:ea typeface="Georgia"/>
              <a:cs typeface="Georgia"/>
              <a:sym typeface="Georgia"/>
            </a:endParaRPr>
          </a:p>
        </p:txBody>
      </p:sp>
      <p:sp>
        <p:nvSpPr>
          <p:cNvPr id="43" name="Google Shape;43;p1"/>
          <p:cNvSpPr txBox="1"/>
          <p:nvPr/>
        </p:nvSpPr>
        <p:spPr>
          <a:xfrm>
            <a:off x="7479377" y="4844596"/>
            <a:ext cx="2243400" cy="11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Georgia"/>
                <a:ea typeface="Georgia"/>
                <a:cs typeface="Georgia"/>
                <a:sym typeface="Georgia"/>
              </a:rPr>
              <a:t>01/07/2020</a:t>
            </a:r>
            <a:endParaRPr dirty="0">
              <a:latin typeface="Georgia"/>
              <a:ea typeface="Georgia"/>
              <a:cs typeface="Georgia"/>
              <a:sym typeface="Georgia"/>
            </a:endParaRPr>
          </a:p>
        </p:txBody>
      </p:sp>
      <p:pic>
        <p:nvPicPr>
          <p:cNvPr id="5" name="Google Shape;50;p2">
            <a:extLst>
              <a:ext uri="{FF2B5EF4-FFF2-40B4-BE49-F238E27FC236}">
                <a16:creationId xmlns:a16="http://schemas.microsoft.com/office/drawing/2014/main" id="{C8A59561-5712-4A16-B7EB-CAFB2BEEFD03}"/>
              </a:ext>
            </a:extLst>
          </p:cNvPr>
          <p:cNvPicPr preferRelativeResize="0"/>
          <p:nvPr/>
        </p:nvPicPr>
        <p:blipFill>
          <a:blip r:embed="rId3">
            <a:alphaModFix/>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1564481" y="857250"/>
            <a:ext cx="7579519" cy="35436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1826787" y="60671"/>
            <a:ext cx="7090500" cy="857400"/>
          </a:xfrm>
          <a:prstGeom prst="rect">
            <a:avLst/>
          </a:prstGeom>
          <a:noFill/>
          <a:ln>
            <a:noFill/>
          </a:ln>
        </p:spPr>
        <p:txBody>
          <a:bodyPr spcFirstLastPara="1" wrap="square" lIns="91425" tIns="45700" rIns="91425" bIns="45700" anchor="ctr" anchorCtr="0">
            <a:noAutofit/>
          </a:bodyPr>
          <a:lstStyle/>
          <a:p>
            <a:pPr>
              <a:buSzPts val="3600"/>
            </a:pPr>
            <a:r>
              <a:rPr lang="en-US" dirty="0">
                <a:latin typeface="Georgia"/>
              </a:rPr>
              <a:t>Operating conditions</a:t>
            </a:r>
          </a:p>
        </p:txBody>
      </p:sp>
      <p:sp>
        <p:nvSpPr>
          <p:cNvPr id="69" name="Google Shape;69;g872277546c_1_1"/>
          <p:cNvSpPr txBox="1">
            <a:spLocks noGrp="1"/>
          </p:cNvSpPr>
          <p:nvPr>
            <p:ph type="body" idx="1"/>
          </p:nvPr>
        </p:nvSpPr>
        <p:spPr>
          <a:xfrm>
            <a:off x="94825" y="1137918"/>
            <a:ext cx="1425197" cy="3615600"/>
          </a:xfrm>
          <a:prstGeom prst="rect">
            <a:avLst/>
          </a:prstGeom>
          <a:noFill/>
          <a:ln>
            <a:noFill/>
          </a:ln>
        </p:spPr>
        <p:txBody>
          <a:bodyPr spcFirstLastPara="1" wrap="square" lIns="91425" tIns="45700" rIns="91425" bIns="45700" anchor="t" anchorCtr="0">
            <a:noAutofit/>
          </a:bodyPr>
          <a:lstStyle/>
          <a:p>
            <a:pPr marL="50800" indent="0">
              <a:spcBef>
                <a:spcPts val="0"/>
              </a:spcBef>
              <a:buSzPts val="2800"/>
              <a:buNone/>
            </a:pPr>
            <a:endParaRPr lang="en-US" sz="2000">
              <a:latin typeface="Georgia"/>
              <a:ea typeface="Georgia"/>
              <a:cs typeface="Georgia"/>
            </a:endParaRPr>
          </a:p>
          <a:p>
            <a:pPr indent="0">
              <a:spcBef>
                <a:spcPts val="0"/>
              </a:spcBef>
              <a:buNone/>
            </a:pPr>
            <a:endParaRPr lang="en-US" sz="2000">
              <a:latin typeface="Georgia"/>
              <a:ea typeface="Georgia"/>
              <a:cs typeface="Georgia"/>
            </a:endParaRPr>
          </a:p>
        </p:txBody>
      </p:sp>
      <p:graphicFrame>
        <p:nvGraphicFramePr>
          <p:cNvPr id="52" name="Tabel 2">
            <a:extLst>
              <a:ext uri="{FF2B5EF4-FFF2-40B4-BE49-F238E27FC236}">
                <a16:creationId xmlns:a16="http://schemas.microsoft.com/office/drawing/2014/main" id="{FA62B19C-4782-44F9-8D27-A2753CFF06DE}"/>
              </a:ext>
            </a:extLst>
          </p:cNvPr>
          <p:cNvGraphicFramePr>
            <a:graphicFrameLocks noGrp="1"/>
          </p:cNvGraphicFramePr>
          <p:nvPr>
            <p:extLst>
              <p:ext uri="{D42A27DB-BD31-4B8C-83A1-F6EECF244321}">
                <p14:modId xmlns:p14="http://schemas.microsoft.com/office/powerpoint/2010/main" val="1335824185"/>
              </p:ext>
            </p:extLst>
          </p:nvPr>
        </p:nvGraphicFramePr>
        <p:xfrm>
          <a:off x="1826787" y="1738249"/>
          <a:ext cx="7090500" cy="2895600"/>
        </p:xfrm>
        <a:graphic>
          <a:graphicData uri="http://schemas.openxmlformats.org/drawingml/2006/table">
            <a:tbl>
              <a:tblPr firstRow="1" bandRow="1">
                <a:tableStyleId>{5FD0F851-EC5A-4D38-B0AD-8093EC10F338}</a:tableStyleId>
              </a:tblPr>
              <a:tblGrid>
                <a:gridCol w="1749170">
                  <a:extLst>
                    <a:ext uri="{9D8B030D-6E8A-4147-A177-3AD203B41FA5}">
                      <a16:colId xmlns:a16="http://schemas.microsoft.com/office/drawing/2014/main" val="1102209271"/>
                    </a:ext>
                  </a:extLst>
                </a:gridCol>
                <a:gridCol w="2539093">
                  <a:extLst>
                    <a:ext uri="{9D8B030D-6E8A-4147-A177-3AD203B41FA5}">
                      <a16:colId xmlns:a16="http://schemas.microsoft.com/office/drawing/2014/main" val="3870318686"/>
                    </a:ext>
                  </a:extLst>
                </a:gridCol>
                <a:gridCol w="2802237">
                  <a:extLst>
                    <a:ext uri="{9D8B030D-6E8A-4147-A177-3AD203B41FA5}">
                      <a16:colId xmlns:a16="http://schemas.microsoft.com/office/drawing/2014/main" val="954214162"/>
                    </a:ext>
                  </a:extLst>
                </a:gridCol>
              </a:tblGrid>
              <a:tr h="426894">
                <a:tc>
                  <a:txBody>
                    <a:bodyPr/>
                    <a:lstStyle/>
                    <a:p>
                      <a:r>
                        <a:rPr lang="nl-NL" dirty="0"/>
                        <a:t>Farm </a:t>
                      </a:r>
                      <a:r>
                        <a:rPr lang="nl-NL" dirty="0" err="1"/>
                        <a:t>behavior</a:t>
                      </a:r>
                      <a:r>
                        <a:rPr lang="nl-NL" dirty="0"/>
                        <a:t> analysis</a:t>
                      </a:r>
                    </a:p>
                  </a:txBody>
                  <a:tcPr/>
                </a:tc>
                <a:tc>
                  <a:txBody>
                    <a:bodyPr/>
                    <a:lstStyle/>
                    <a:p>
                      <a:r>
                        <a:rPr lang="nl-NL" dirty="0"/>
                        <a:t>Wind speed (m/s)</a:t>
                      </a:r>
                    </a:p>
                  </a:txBody>
                  <a:tcPr/>
                </a:tc>
                <a:tc>
                  <a:txBody>
                    <a:bodyPr/>
                    <a:lstStyle/>
                    <a:p>
                      <a:r>
                        <a:rPr lang="nl-NL" dirty="0"/>
                        <a:t>Solar </a:t>
                      </a:r>
                      <a:r>
                        <a:rPr lang="nl-NL" dirty="0" err="1"/>
                        <a:t>irradiance</a:t>
                      </a:r>
                      <a:r>
                        <a:rPr lang="nl-NL" dirty="0"/>
                        <a:t> (W/m2)</a:t>
                      </a:r>
                    </a:p>
                  </a:txBody>
                  <a:tcPr/>
                </a:tc>
                <a:extLst>
                  <a:ext uri="{0D108BD9-81ED-4DB2-BD59-A6C34878D82A}">
                    <a16:rowId xmlns:a16="http://schemas.microsoft.com/office/drawing/2014/main" val="3446063469"/>
                  </a:ext>
                </a:extLst>
              </a:tr>
              <a:tr h="251114">
                <a:tc>
                  <a:txBody>
                    <a:bodyPr/>
                    <a:lstStyle/>
                    <a:p>
                      <a:pPr lvl="0">
                        <a:buNone/>
                      </a:pPr>
                      <a:r>
                        <a:rPr lang="nl-NL" dirty="0"/>
                        <a:t>Wind farm </a:t>
                      </a:r>
                    </a:p>
                  </a:txBody>
                  <a:tcPr/>
                </a:tc>
                <a:tc>
                  <a:txBody>
                    <a:bodyPr/>
                    <a:lstStyle/>
                    <a:p>
                      <a:pPr lvl="0">
                        <a:buNone/>
                      </a:pPr>
                      <a:r>
                        <a:rPr lang="nl-NL" dirty="0"/>
                        <a:t>4        -         7.5     -         14</a:t>
                      </a:r>
                    </a:p>
                  </a:txBody>
                  <a:tcPr/>
                </a:tc>
                <a:tc>
                  <a:txBody>
                    <a:bodyPr/>
                    <a:lstStyle/>
                    <a:p>
                      <a:pPr lvl="0">
                        <a:buNone/>
                      </a:pPr>
                      <a:r>
                        <a:rPr lang="nl-NL" dirty="0"/>
                        <a:t>                   -</a:t>
                      </a:r>
                    </a:p>
                  </a:txBody>
                  <a:tcPr/>
                </a:tc>
                <a:extLst>
                  <a:ext uri="{0D108BD9-81ED-4DB2-BD59-A6C34878D82A}">
                    <a16:rowId xmlns:a16="http://schemas.microsoft.com/office/drawing/2014/main" val="3475355170"/>
                  </a:ext>
                </a:extLst>
              </a:tr>
              <a:tr h="251114">
                <a:tc>
                  <a:txBody>
                    <a:bodyPr/>
                    <a:lstStyle/>
                    <a:p>
                      <a:pPr lvl="0">
                        <a:buNone/>
                      </a:pPr>
                      <a:r>
                        <a:rPr lang="nl-NL" dirty="0"/>
                        <a:t>Wind farm:</a:t>
                      </a:r>
                    </a:p>
                    <a:p>
                      <a:pPr lvl="0">
                        <a:buNone/>
                      </a:pPr>
                      <a:r>
                        <a:rPr lang="nl-NL" dirty="0"/>
                        <a:t>shunt </a:t>
                      </a:r>
                      <a:r>
                        <a:rPr lang="nl-NL" dirty="0" err="1"/>
                        <a:t>connected</a:t>
                      </a:r>
                      <a:r>
                        <a:rPr lang="nl-NL" dirty="0"/>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dirty="0"/>
                        <a:t>4        -         7.5     -         14</a:t>
                      </a:r>
                    </a:p>
                    <a:p>
                      <a:pPr lvl="0">
                        <a:buNone/>
                      </a:pPr>
                      <a:endParaRPr lang="nl-NL" dirty="0"/>
                    </a:p>
                  </a:txBody>
                  <a:tcPr/>
                </a:tc>
                <a:tc>
                  <a:txBody>
                    <a:bodyPr/>
                    <a:lstStyle/>
                    <a:p>
                      <a:pPr lvl="0">
                        <a:buNone/>
                      </a:pPr>
                      <a:r>
                        <a:rPr lang="nl-NL" dirty="0"/>
                        <a:t>                   -</a:t>
                      </a:r>
                    </a:p>
                  </a:txBody>
                  <a:tcPr/>
                </a:tc>
                <a:extLst>
                  <a:ext uri="{0D108BD9-81ED-4DB2-BD59-A6C34878D82A}">
                    <a16:rowId xmlns:a16="http://schemas.microsoft.com/office/drawing/2014/main" val="3540178326"/>
                  </a:ext>
                </a:extLst>
              </a:tr>
              <a:tr h="251114">
                <a:tc>
                  <a:txBody>
                    <a:bodyPr/>
                    <a:lstStyle/>
                    <a:p>
                      <a:pPr lvl="0">
                        <a:buNone/>
                      </a:pPr>
                      <a:r>
                        <a:rPr lang="nl-NL" dirty="0"/>
                        <a:t>Wind farm:</a:t>
                      </a:r>
                    </a:p>
                    <a:p>
                      <a:pPr lvl="0">
                        <a:buNone/>
                      </a:pPr>
                      <a:r>
                        <a:rPr lang="nl-NL" dirty="0"/>
                        <a:t>string level</a:t>
                      </a:r>
                    </a:p>
                  </a:txBody>
                  <a:tcPr/>
                </a:tc>
                <a:tc>
                  <a:txBody>
                    <a:bodyPr/>
                    <a:lstStyle/>
                    <a:p>
                      <a:pPr lvl="0">
                        <a:buNone/>
                      </a:pPr>
                      <a:r>
                        <a:rPr lang="nl-NL" dirty="0"/>
                        <a:t>                    7.5</a:t>
                      </a:r>
                    </a:p>
                  </a:txBody>
                  <a:tcPr/>
                </a:tc>
                <a:tc>
                  <a:txBody>
                    <a:bodyPr/>
                    <a:lstStyle/>
                    <a:p>
                      <a:pPr lvl="0">
                        <a:buNone/>
                      </a:pPr>
                      <a:r>
                        <a:rPr lang="nl-NL" dirty="0"/>
                        <a:t>                   -</a:t>
                      </a:r>
                    </a:p>
                  </a:txBody>
                  <a:tcPr/>
                </a:tc>
                <a:extLst>
                  <a:ext uri="{0D108BD9-81ED-4DB2-BD59-A6C34878D82A}">
                    <a16:rowId xmlns:a16="http://schemas.microsoft.com/office/drawing/2014/main" val="1372826311"/>
                  </a:ext>
                </a:extLst>
              </a:tr>
              <a:tr h="251114">
                <a:tc>
                  <a:txBody>
                    <a:bodyPr/>
                    <a:lstStyle/>
                    <a:p>
                      <a:r>
                        <a:rPr lang="nl-NL" dirty="0"/>
                        <a:t>Solar farm</a:t>
                      </a:r>
                    </a:p>
                  </a:txBody>
                  <a:tcPr/>
                </a:tc>
                <a:tc>
                  <a:txBody>
                    <a:bodyPr/>
                    <a:lstStyle/>
                    <a:p>
                      <a:r>
                        <a:rPr lang="nl-NL" dirty="0"/>
                        <a:t>                       -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dirty="0"/>
                        <a:t>100       -    500    -     800</a:t>
                      </a:r>
                    </a:p>
                    <a:p>
                      <a:endParaRPr lang="nl-NL" dirty="0"/>
                    </a:p>
                  </a:txBody>
                  <a:tcPr/>
                </a:tc>
                <a:extLst>
                  <a:ext uri="{0D108BD9-81ED-4DB2-BD59-A6C34878D82A}">
                    <a16:rowId xmlns:a16="http://schemas.microsoft.com/office/drawing/2014/main" val="1731594103"/>
                  </a:ext>
                </a:extLst>
              </a:tr>
              <a:tr h="426894">
                <a:tc>
                  <a:txBody>
                    <a:bodyPr/>
                    <a:lstStyle/>
                    <a:p>
                      <a:pPr lvl="0">
                        <a:buNone/>
                      </a:pPr>
                      <a:r>
                        <a:rPr lang="nl-NL" dirty="0" err="1"/>
                        <a:t>Hybrid</a:t>
                      </a:r>
                      <a:r>
                        <a:rPr lang="nl-NL" dirty="0"/>
                        <a:t> farm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dirty="0"/>
                        <a:t>4        -         7.5     -         14</a:t>
                      </a:r>
                    </a:p>
                    <a:p>
                      <a:pPr lvl="0">
                        <a:buNone/>
                      </a:pPr>
                      <a:endParaRPr lang="nl-NL" dirty="0"/>
                    </a:p>
                  </a:txBody>
                  <a:tcPr/>
                </a:tc>
                <a:tc>
                  <a:txBody>
                    <a:bodyPr/>
                    <a:lstStyle/>
                    <a:p>
                      <a:pPr lvl="0">
                        <a:buNone/>
                      </a:pPr>
                      <a:r>
                        <a:rPr lang="nl-NL" dirty="0"/>
                        <a:t>100       -    500    -     800</a:t>
                      </a:r>
                    </a:p>
                  </a:txBody>
                  <a:tcPr/>
                </a:tc>
                <a:extLst>
                  <a:ext uri="{0D108BD9-81ED-4DB2-BD59-A6C34878D82A}">
                    <a16:rowId xmlns:a16="http://schemas.microsoft.com/office/drawing/2014/main" val="3359017658"/>
                  </a:ext>
                </a:extLst>
              </a:tr>
            </a:tbl>
          </a:graphicData>
        </a:graphic>
      </p:graphicFrame>
    </p:spTree>
    <p:extLst>
      <p:ext uri="{BB962C8B-B14F-4D97-AF65-F5344CB8AC3E}">
        <p14:creationId xmlns:p14="http://schemas.microsoft.com/office/powerpoint/2010/main" val="3641785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1955031" y="205975"/>
            <a:ext cx="7090500" cy="857400"/>
          </a:xfrm>
          <a:prstGeom prst="rect">
            <a:avLst/>
          </a:prstGeom>
          <a:noFill/>
          <a:ln>
            <a:noFill/>
          </a:ln>
        </p:spPr>
        <p:txBody>
          <a:bodyPr spcFirstLastPara="1" wrap="square" lIns="91425" tIns="45700" rIns="91425" bIns="45700" anchor="ctr" anchorCtr="0">
            <a:noAutofit/>
          </a:bodyPr>
          <a:lstStyle/>
          <a:p>
            <a:pPr>
              <a:buSzPts val="3600"/>
            </a:pPr>
            <a:r>
              <a:rPr lang="en-US" dirty="0">
                <a:latin typeface="Georgia"/>
              </a:rPr>
              <a:t>Results</a:t>
            </a:r>
          </a:p>
        </p:txBody>
      </p:sp>
      <p:sp>
        <p:nvSpPr>
          <p:cNvPr id="69" name="Google Shape;69;g872277546c_1_1"/>
          <p:cNvSpPr txBox="1">
            <a:spLocks noGrp="1"/>
          </p:cNvSpPr>
          <p:nvPr>
            <p:ph type="body" idx="1"/>
          </p:nvPr>
        </p:nvSpPr>
        <p:spPr>
          <a:xfrm>
            <a:off x="235629" y="1063375"/>
            <a:ext cx="7090500" cy="3615600"/>
          </a:xfrm>
          <a:prstGeom prst="rect">
            <a:avLst/>
          </a:prstGeom>
          <a:noFill/>
          <a:ln>
            <a:noFill/>
          </a:ln>
        </p:spPr>
        <p:txBody>
          <a:bodyPr spcFirstLastPara="1" wrap="square" lIns="91425" tIns="45700" rIns="91425" bIns="45700" anchor="t" anchorCtr="0">
            <a:noAutofit/>
          </a:bodyPr>
          <a:lstStyle/>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p:txBody>
      </p:sp>
    </p:spTree>
    <p:extLst>
      <p:ext uri="{BB962C8B-B14F-4D97-AF65-F5344CB8AC3E}">
        <p14:creationId xmlns:p14="http://schemas.microsoft.com/office/powerpoint/2010/main" val="1597117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1955031" y="205975"/>
            <a:ext cx="7090500" cy="857400"/>
          </a:xfrm>
          <a:prstGeom prst="rect">
            <a:avLst/>
          </a:prstGeom>
          <a:noFill/>
          <a:ln>
            <a:noFill/>
          </a:ln>
        </p:spPr>
        <p:txBody>
          <a:bodyPr spcFirstLastPara="1" wrap="square" lIns="91425" tIns="45700" rIns="91425" bIns="45700" anchor="ctr" anchorCtr="0">
            <a:noAutofit/>
          </a:bodyPr>
          <a:lstStyle/>
          <a:p>
            <a:pPr>
              <a:buSzPts val="3600"/>
            </a:pPr>
            <a:r>
              <a:rPr lang="en-US" dirty="0">
                <a:latin typeface="Georgia"/>
              </a:rPr>
              <a:t>Conclusions</a:t>
            </a:r>
          </a:p>
        </p:txBody>
      </p:sp>
      <p:sp>
        <p:nvSpPr>
          <p:cNvPr id="69" name="Google Shape;69;g872277546c_1_1"/>
          <p:cNvSpPr txBox="1">
            <a:spLocks noGrp="1"/>
          </p:cNvSpPr>
          <p:nvPr>
            <p:ph type="body" idx="1"/>
          </p:nvPr>
        </p:nvSpPr>
        <p:spPr>
          <a:xfrm>
            <a:off x="235629" y="1063375"/>
            <a:ext cx="7090500" cy="3615600"/>
          </a:xfrm>
          <a:prstGeom prst="rect">
            <a:avLst/>
          </a:prstGeom>
          <a:noFill/>
          <a:ln>
            <a:noFill/>
          </a:ln>
        </p:spPr>
        <p:txBody>
          <a:bodyPr spcFirstLastPara="1" wrap="square" lIns="91425" tIns="45700" rIns="91425" bIns="45700" anchor="t" anchorCtr="0">
            <a:noAutofit/>
          </a:bodyPr>
          <a:lstStyle/>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p:txBody>
      </p:sp>
    </p:spTree>
    <p:extLst>
      <p:ext uri="{BB962C8B-B14F-4D97-AF65-F5344CB8AC3E}">
        <p14:creationId xmlns:p14="http://schemas.microsoft.com/office/powerpoint/2010/main" val="1576767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4"/>
          <p:cNvSpPr/>
          <p:nvPr/>
        </p:nvSpPr>
        <p:spPr>
          <a:xfrm>
            <a:off x="-4094" y="78989"/>
            <a:ext cx="5176226" cy="767411"/>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90" name="Google Shape;90;p4"/>
          <p:cNvSpPr/>
          <p:nvPr/>
        </p:nvSpPr>
        <p:spPr>
          <a:xfrm>
            <a:off x="88428" y="277644"/>
            <a:ext cx="6852000"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Georgia"/>
                <a:ea typeface="Georgia"/>
                <a:cs typeface="Georgia"/>
                <a:sym typeface="Georgia"/>
              </a:rPr>
              <a:t>Thank you for your attention</a:t>
            </a:r>
            <a:endParaRPr lang="en-US" sz="2800">
              <a:solidFill>
                <a:schemeClr val="dk1"/>
              </a:solidFill>
              <a:latin typeface="Georgia"/>
              <a:ea typeface="Georgia"/>
              <a:cs typeface="Georgia"/>
            </a:endParaRPr>
          </a:p>
        </p:txBody>
      </p:sp>
      <p:pic>
        <p:nvPicPr>
          <p:cNvPr id="91" name="Google Shape;91;p4" descr="TUDelft_LogoZWART.eps"/>
          <p:cNvPicPr preferRelativeResize="0"/>
          <p:nvPr/>
        </p:nvPicPr>
        <p:blipFill rotWithShape="1">
          <a:blip r:embed="rId3">
            <a:alphaModFix/>
          </a:blip>
          <a:srcRect/>
          <a:stretch/>
        </p:blipFill>
        <p:spPr>
          <a:xfrm>
            <a:off x="208624" y="4515071"/>
            <a:ext cx="1104294" cy="430675"/>
          </a:xfrm>
          <a:prstGeom prst="rect">
            <a:avLst/>
          </a:prstGeom>
          <a:noFill/>
          <a:ln>
            <a:noFill/>
          </a:ln>
        </p:spPr>
      </p:pic>
      <p:pic>
        <p:nvPicPr>
          <p:cNvPr id="4" name="Picture 4" descr="A picture containing outdoor, water, sitting, boat&#10;&#10;Description generated with very high confidence">
            <a:extLst>
              <a:ext uri="{FF2B5EF4-FFF2-40B4-BE49-F238E27FC236}">
                <a16:creationId xmlns:a16="http://schemas.microsoft.com/office/drawing/2014/main" id="{FD0F8ECF-DA09-44CF-9BE9-AC251976E228}"/>
              </a:ext>
            </a:extLst>
          </p:cNvPr>
          <p:cNvPicPr>
            <a:picLocks noGrp="1" noChangeAspect="1"/>
          </p:cNvPicPr>
          <p:nvPr>
            <p:ph type="pic" idx="2"/>
          </p:nvPr>
        </p:nvPicPr>
        <p:blipFill rotWithShape="1">
          <a:blip r:embed="rId4"/>
          <a:srcRect t="7547" b="7547"/>
          <a:stretch/>
        </p:blipFill>
        <p:spPr>
          <a:xfrm>
            <a:off x="630237" y="955840"/>
            <a:ext cx="7892614" cy="3685191"/>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1082633" y="177405"/>
            <a:ext cx="7090500" cy="857400"/>
          </a:xfrm>
          <a:prstGeom prst="rect">
            <a:avLst/>
          </a:prstGeom>
          <a:noFill/>
          <a:ln>
            <a:noFill/>
          </a:ln>
        </p:spPr>
        <p:txBody>
          <a:bodyPr spcFirstLastPara="1" wrap="square" lIns="91425" tIns="45700" rIns="91425" bIns="45700" anchor="ctr" anchorCtr="0">
            <a:noAutofit/>
          </a:bodyPr>
          <a:lstStyle/>
          <a:p>
            <a:pPr algn="ctr">
              <a:buSzPts val="3600"/>
            </a:pPr>
            <a:r>
              <a:rPr lang="en-US">
                <a:latin typeface="Georgia"/>
                <a:ea typeface="Georgia"/>
                <a:cs typeface="Georgia"/>
              </a:rPr>
              <a:t>Solar Farm design</a:t>
            </a:r>
            <a:endParaRPr lang="nl-NL"/>
          </a:p>
        </p:txBody>
      </p:sp>
      <p:sp>
        <p:nvSpPr>
          <p:cNvPr id="63" name="Google Shape;63;g872277546c_2_5"/>
          <p:cNvSpPr txBox="1">
            <a:spLocks noGrp="1"/>
          </p:cNvSpPr>
          <p:nvPr>
            <p:ph type="body" idx="1"/>
          </p:nvPr>
        </p:nvSpPr>
        <p:spPr>
          <a:xfrm>
            <a:off x="57779" y="764168"/>
            <a:ext cx="7090500" cy="3615600"/>
          </a:xfrm>
          <a:prstGeom prst="rect">
            <a:avLst/>
          </a:prstGeom>
          <a:noFill/>
          <a:ln>
            <a:noFill/>
          </a:ln>
        </p:spPr>
        <p:txBody>
          <a:bodyPr spcFirstLastPara="1" wrap="square" lIns="91425" tIns="45700" rIns="91425" bIns="45700" anchor="t" anchorCtr="0">
            <a:noAutofit/>
          </a:bodyPr>
          <a:lstStyle/>
          <a:p>
            <a:pPr marL="571500" indent="-457200">
              <a:spcBef>
                <a:spcPts val="0"/>
              </a:spcBef>
            </a:pPr>
            <a:r>
              <a:rPr lang="en-US">
                <a:latin typeface="Georgia"/>
                <a:ea typeface="Georgia"/>
              </a:rPr>
              <a:t>Solar farm capacity</a:t>
            </a:r>
            <a:endParaRPr lang="en-US">
              <a:ea typeface="Georgia"/>
            </a:endParaRPr>
          </a:p>
          <a:p>
            <a:pPr marL="571500" indent="-457200">
              <a:spcBef>
                <a:spcPts val="0"/>
              </a:spcBef>
              <a:buFont typeface="Arial"/>
              <a:buChar char="•"/>
            </a:pPr>
            <a:endParaRPr lang="en-US">
              <a:latin typeface="Georgia"/>
              <a:ea typeface="Georgia"/>
            </a:endParaRPr>
          </a:p>
          <a:p>
            <a:pPr marL="571500" indent="-457200">
              <a:spcBef>
                <a:spcPts val="0"/>
              </a:spcBef>
              <a:buFont typeface="Arial"/>
              <a:buChar char="•"/>
            </a:pPr>
            <a:endParaRPr lang="en-US">
              <a:latin typeface="Georgia"/>
              <a:ea typeface="Georgia"/>
            </a:endParaRPr>
          </a:p>
          <a:p>
            <a:pPr>
              <a:spcBef>
                <a:spcPts val="0"/>
              </a:spcBef>
              <a:buFont typeface="Georgia"/>
              <a:buChar char="•"/>
            </a:pPr>
            <a:endParaRPr lang="en-US">
              <a:ea typeface="Georgia"/>
            </a:endParaRPr>
          </a:p>
          <a:p>
            <a:pPr>
              <a:spcBef>
                <a:spcPts val="0"/>
              </a:spcBef>
              <a:buFont typeface="Georgia"/>
              <a:buChar char="•"/>
            </a:pPr>
            <a:endParaRPr lang="en-US">
              <a:ea typeface="Georgia"/>
            </a:endParaRPr>
          </a:p>
          <a:p>
            <a:pPr marL="114300" indent="0">
              <a:spcBef>
                <a:spcPts val="0"/>
              </a:spcBef>
              <a:buNone/>
            </a:pPr>
            <a:endParaRPr lang="en-US">
              <a:latin typeface="Georgia"/>
              <a:ea typeface="Georgia"/>
            </a:endParaRPr>
          </a:p>
        </p:txBody>
      </p:sp>
      <p:pic>
        <p:nvPicPr>
          <p:cNvPr id="3" name="Picture 3" descr="A picture containing screenshot&#10;&#10;Description generated with very high confidence">
            <a:extLst>
              <a:ext uri="{FF2B5EF4-FFF2-40B4-BE49-F238E27FC236}">
                <a16:creationId xmlns:a16="http://schemas.microsoft.com/office/drawing/2014/main" id="{38520218-EB8C-4568-9C17-2C5A8698BA33}"/>
              </a:ext>
            </a:extLst>
          </p:cNvPr>
          <p:cNvPicPr>
            <a:picLocks noChangeAspect="1"/>
          </p:cNvPicPr>
          <p:nvPr/>
        </p:nvPicPr>
        <p:blipFill>
          <a:blip r:embed="rId3"/>
          <a:stretch>
            <a:fillRect/>
          </a:stretch>
        </p:blipFill>
        <p:spPr>
          <a:xfrm>
            <a:off x="1269124" y="1217888"/>
            <a:ext cx="6881647" cy="3801459"/>
          </a:xfrm>
          <a:prstGeom prst="rect">
            <a:avLst/>
          </a:prstGeom>
        </p:spPr>
      </p:pic>
      <p:pic>
        <p:nvPicPr>
          <p:cNvPr id="2" name="Picture 2" descr="A screenshot of a cell phone&#10;&#10;Description generated with high confidence">
            <a:extLst>
              <a:ext uri="{FF2B5EF4-FFF2-40B4-BE49-F238E27FC236}">
                <a16:creationId xmlns:a16="http://schemas.microsoft.com/office/drawing/2014/main" id="{BA4B135D-6FB4-4864-A108-DB7B4B3D09AD}"/>
              </a:ext>
            </a:extLst>
          </p:cNvPr>
          <p:cNvPicPr>
            <a:picLocks noChangeAspect="1"/>
          </p:cNvPicPr>
          <p:nvPr/>
        </p:nvPicPr>
        <p:blipFill>
          <a:blip r:embed="rId4"/>
          <a:stretch>
            <a:fillRect/>
          </a:stretch>
        </p:blipFill>
        <p:spPr>
          <a:xfrm>
            <a:off x="1318391" y="1217886"/>
            <a:ext cx="6792965" cy="3860581"/>
          </a:xfrm>
          <a:prstGeom prst="rect">
            <a:avLst/>
          </a:prstGeom>
        </p:spPr>
      </p:pic>
      <p:pic>
        <p:nvPicPr>
          <p:cNvPr id="4" name="Picture 4" descr="A screenshot of a map&#10;&#10;Description generated with very high confidence">
            <a:extLst>
              <a:ext uri="{FF2B5EF4-FFF2-40B4-BE49-F238E27FC236}">
                <a16:creationId xmlns:a16="http://schemas.microsoft.com/office/drawing/2014/main" id="{7DFEAAB2-B0AE-4EAF-9EEF-D0CD64A7DCDD}"/>
              </a:ext>
            </a:extLst>
          </p:cNvPr>
          <p:cNvPicPr>
            <a:picLocks noChangeAspect="1"/>
          </p:cNvPicPr>
          <p:nvPr/>
        </p:nvPicPr>
        <p:blipFill>
          <a:blip r:embed="rId5"/>
          <a:stretch>
            <a:fillRect/>
          </a:stretch>
        </p:blipFill>
        <p:spPr>
          <a:xfrm>
            <a:off x="1532945" y="1158768"/>
            <a:ext cx="7157544" cy="3790815"/>
          </a:xfrm>
          <a:prstGeom prst="rect">
            <a:avLst/>
          </a:prstGeom>
        </p:spPr>
      </p:pic>
    </p:spTree>
    <p:extLst>
      <p:ext uri="{BB962C8B-B14F-4D97-AF65-F5344CB8AC3E}">
        <p14:creationId xmlns:p14="http://schemas.microsoft.com/office/powerpoint/2010/main" val="20837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1082633" y="177405"/>
            <a:ext cx="7090500" cy="857400"/>
          </a:xfrm>
          <a:prstGeom prst="rect">
            <a:avLst/>
          </a:prstGeom>
          <a:noFill/>
          <a:ln>
            <a:noFill/>
          </a:ln>
        </p:spPr>
        <p:txBody>
          <a:bodyPr spcFirstLastPara="1" wrap="square" lIns="91425" tIns="45700" rIns="91425" bIns="45700" anchor="ctr" anchorCtr="0">
            <a:noAutofit/>
          </a:bodyPr>
          <a:lstStyle/>
          <a:p>
            <a:pPr algn="ctr">
              <a:buSzPts val="3600"/>
            </a:pPr>
            <a:r>
              <a:rPr lang="en-US" dirty="0">
                <a:latin typeface="Georgia"/>
                <a:ea typeface="Georgia"/>
                <a:cs typeface="Georgia"/>
              </a:rPr>
              <a:t>WTG overview</a:t>
            </a:r>
            <a:endParaRPr lang="nl-NL" dirty="0"/>
          </a:p>
        </p:txBody>
      </p:sp>
      <p:sp>
        <p:nvSpPr>
          <p:cNvPr id="63" name="Google Shape;63;g872277546c_2_5"/>
          <p:cNvSpPr txBox="1">
            <a:spLocks noGrp="1"/>
          </p:cNvSpPr>
          <p:nvPr>
            <p:ph type="body" idx="1"/>
          </p:nvPr>
        </p:nvSpPr>
        <p:spPr>
          <a:xfrm>
            <a:off x="57779" y="764168"/>
            <a:ext cx="7090500" cy="3615600"/>
          </a:xfrm>
          <a:prstGeom prst="rect">
            <a:avLst/>
          </a:prstGeom>
          <a:noFill/>
          <a:ln>
            <a:noFill/>
          </a:ln>
        </p:spPr>
        <p:txBody>
          <a:bodyPr spcFirstLastPara="1" wrap="square" lIns="91425" tIns="45700" rIns="91425" bIns="45700" anchor="t" anchorCtr="0">
            <a:noAutofit/>
          </a:bodyPr>
          <a:lstStyle/>
          <a:p>
            <a:pPr marL="114300" indent="0">
              <a:spcBef>
                <a:spcPts val="0"/>
              </a:spcBef>
              <a:buNone/>
            </a:pPr>
            <a:endParaRPr lang="en-US" dirty="0">
              <a:latin typeface="Georgia"/>
              <a:ea typeface="Georgia"/>
            </a:endParaRPr>
          </a:p>
          <a:p>
            <a:pPr marL="571500" indent="-457200">
              <a:spcBef>
                <a:spcPts val="0"/>
              </a:spcBef>
              <a:buFont typeface="Arial"/>
              <a:buChar char="•"/>
            </a:pPr>
            <a:endParaRPr lang="en-US" dirty="0">
              <a:latin typeface="Georgia"/>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marL="114300" indent="0">
              <a:spcBef>
                <a:spcPts val="0"/>
              </a:spcBef>
              <a:buNone/>
            </a:pPr>
            <a:endParaRPr lang="en-US" dirty="0">
              <a:latin typeface="Georgia"/>
              <a:ea typeface="Georgia"/>
            </a:endParaRPr>
          </a:p>
        </p:txBody>
      </p:sp>
      <p:pic>
        <p:nvPicPr>
          <p:cNvPr id="10" name="Picture 9" descr="A screenshot of a cell phone&#10;&#10;Description automatically generated">
            <a:extLst>
              <a:ext uri="{FF2B5EF4-FFF2-40B4-BE49-F238E27FC236}">
                <a16:creationId xmlns:a16="http://schemas.microsoft.com/office/drawing/2014/main" id="{8B46664B-9B48-4485-8D67-64A6B8AE3AB1}"/>
              </a:ext>
            </a:extLst>
          </p:cNvPr>
          <p:cNvPicPr>
            <a:picLocks noChangeAspect="1"/>
          </p:cNvPicPr>
          <p:nvPr/>
        </p:nvPicPr>
        <p:blipFill>
          <a:blip r:embed="rId3"/>
          <a:stretch>
            <a:fillRect/>
          </a:stretch>
        </p:blipFill>
        <p:spPr>
          <a:xfrm>
            <a:off x="1839593" y="815108"/>
            <a:ext cx="2013950" cy="378435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1B6174E-A5EF-4F50-9CEA-62D39B2A3394}"/>
              </a:ext>
            </a:extLst>
          </p:cNvPr>
          <p:cNvPicPr>
            <a:picLocks noChangeAspect="1"/>
          </p:cNvPicPr>
          <p:nvPr/>
        </p:nvPicPr>
        <p:blipFill>
          <a:blip r:embed="rId4"/>
          <a:stretch>
            <a:fillRect/>
          </a:stretch>
        </p:blipFill>
        <p:spPr>
          <a:xfrm>
            <a:off x="5380265" y="874994"/>
            <a:ext cx="2179863" cy="3869545"/>
          </a:xfrm>
          <a:prstGeom prst="rect">
            <a:avLst/>
          </a:prstGeom>
        </p:spPr>
      </p:pic>
    </p:spTree>
    <p:extLst>
      <p:ext uri="{BB962C8B-B14F-4D97-AF65-F5344CB8AC3E}">
        <p14:creationId xmlns:p14="http://schemas.microsoft.com/office/powerpoint/2010/main" val="3458145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423714" y="255246"/>
            <a:ext cx="7090500" cy="857400"/>
          </a:xfrm>
          <a:prstGeom prst="rect">
            <a:avLst/>
          </a:prstGeom>
          <a:noFill/>
          <a:ln>
            <a:noFill/>
          </a:ln>
        </p:spPr>
        <p:txBody>
          <a:bodyPr spcFirstLastPara="1" wrap="square" lIns="91425" tIns="45700" rIns="91425" bIns="45700" anchor="ctr" anchorCtr="0">
            <a:noAutofit/>
          </a:bodyPr>
          <a:lstStyle/>
          <a:p>
            <a:pPr>
              <a:buSzPts val="3600"/>
            </a:pPr>
            <a:r>
              <a:rPr lang="en-US" dirty="0">
                <a:latin typeface="Georgia"/>
              </a:rPr>
              <a:t>Deliverables</a:t>
            </a:r>
            <a:endParaRPr lang="en-US" dirty="0"/>
          </a:p>
        </p:txBody>
      </p:sp>
      <p:sp>
        <p:nvSpPr>
          <p:cNvPr id="69" name="Google Shape;69;g872277546c_1_1"/>
          <p:cNvSpPr txBox="1">
            <a:spLocks noGrp="1"/>
          </p:cNvSpPr>
          <p:nvPr>
            <p:ph type="body" idx="1"/>
          </p:nvPr>
        </p:nvSpPr>
        <p:spPr>
          <a:xfrm>
            <a:off x="23358" y="763950"/>
            <a:ext cx="9120642" cy="3615600"/>
          </a:xfrm>
          <a:prstGeom prst="rect">
            <a:avLst/>
          </a:prstGeom>
          <a:noFill/>
          <a:ln>
            <a:noFill/>
          </a:ln>
        </p:spPr>
        <p:txBody>
          <a:bodyPr spcFirstLastPara="1" wrap="square" lIns="91425" tIns="45700" rIns="91425" bIns="45700" anchor="t" anchorCtr="0">
            <a:noAutofit/>
          </a:bodyPr>
          <a:lstStyle/>
          <a:p>
            <a:pPr marL="508000" indent="-457200">
              <a:spcBef>
                <a:spcPts val="0"/>
              </a:spcBef>
              <a:buSzPts val="2800"/>
            </a:pPr>
            <a:endParaRPr lang="en-US" dirty="0">
              <a:latin typeface="Georgia"/>
              <a:ea typeface="Georgia"/>
              <a:cs typeface="Georgia"/>
            </a:endParaRPr>
          </a:p>
          <a:p>
            <a:pPr marL="508000" indent="-457200">
              <a:spcBef>
                <a:spcPts val="0"/>
              </a:spcBef>
              <a:buSzPts val="2800"/>
              <a:buFont typeface="Wingdings"/>
              <a:buChar char="ü"/>
            </a:pPr>
            <a:r>
              <a:rPr lang="en-US" dirty="0">
                <a:latin typeface="Georgia"/>
                <a:ea typeface="Georgia"/>
              </a:rPr>
              <a:t>Solar farm design</a:t>
            </a:r>
          </a:p>
          <a:p>
            <a:pPr marL="508000" indent="-457200">
              <a:spcBef>
                <a:spcPts val="0"/>
              </a:spcBef>
              <a:buSzPts val="2800"/>
              <a:buFont typeface="Wingdings"/>
              <a:buChar char="ü"/>
            </a:pPr>
            <a:r>
              <a:rPr lang="en-US" dirty="0">
                <a:latin typeface="Georgia"/>
                <a:ea typeface="Georgia"/>
              </a:rPr>
              <a:t>Behavior analysis for (extreme) loading demands:</a:t>
            </a:r>
          </a:p>
          <a:p>
            <a:pPr marL="965200" lvl="1">
              <a:spcBef>
                <a:spcPts val="0"/>
              </a:spcBef>
              <a:buSzPts val="2800"/>
              <a:buFont typeface="Wingdings"/>
              <a:buChar char="ü"/>
            </a:pPr>
            <a:r>
              <a:rPr lang="en-US" dirty="0">
                <a:latin typeface="Georgia"/>
                <a:ea typeface="Georgia"/>
              </a:rPr>
              <a:t>Analysis using 2-D and 3-D relation between parameters plots</a:t>
            </a:r>
          </a:p>
          <a:p>
            <a:pPr marL="50800" indent="0">
              <a:spcBef>
                <a:spcPts val="0"/>
              </a:spcBef>
              <a:buSzPts val="2800"/>
              <a:buNone/>
            </a:pPr>
            <a:endParaRPr lang="en-US" dirty="0">
              <a:latin typeface="Georgia"/>
              <a:ea typeface="Georgia"/>
            </a:endParaRPr>
          </a:p>
          <a:p>
            <a:pPr marL="508000" indent="-457200">
              <a:spcBef>
                <a:spcPts val="0"/>
              </a:spcBef>
              <a:buSzPts val="2800"/>
              <a:buFont typeface="Wingdings"/>
              <a:buChar char="ü"/>
            </a:pPr>
            <a:r>
              <a:rPr lang="en-US" dirty="0">
                <a:latin typeface="Georgia"/>
                <a:ea typeface="Georgia"/>
              </a:rPr>
              <a:t>Vector with requested parameters for optimization subgroup</a:t>
            </a:r>
          </a:p>
          <a:p>
            <a:pPr marL="508000" indent="-457200">
              <a:spcBef>
                <a:spcPts val="0"/>
              </a:spcBef>
              <a:buSzPts val="2800"/>
              <a:buFont typeface="Wingdings"/>
              <a:buChar char="ü"/>
            </a:pPr>
            <a:r>
              <a:rPr lang="en-US" dirty="0">
                <a:latin typeface="Georgia"/>
                <a:ea typeface="Georgia"/>
              </a:rPr>
              <a:t>Proof of concept: </a:t>
            </a:r>
            <a:r>
              <a:rPr lang="en-US" i="1" dirty="0">
                <a:latin typeface="Georgia"/>
                <a:ea typeface="Georgia"/>
              </a:rPr>
              <a:t>Visualization diagram</a:t>
            </a:r>
          </a:p>
          <a:p>
            <a:pPr marL="622300" lvl="1" indent="0">
              <a:spcBef>
                <a:spcPts val="0"/>
              </a:spcBef>
              <a:buSzPts val="2800"/>
              <a:buNone/>
            </a:pPr>
            <a:endParaRPr lang="en-US" dirty="0">
              <a:latin typeface="Georgia"/>
            </a:endParaRPr>
          </a:p>
          <a:p>
            <a:pPr marL="508000" indent="-457200">
              <a:spcBef>
                <a:spcPts val="0"/>
              </a:spcBef>
              <a:buSzPts val="2800"/>
              <a:buFont typeface="Wingdings"/>
              <a:buChar char="ü"/>
            </a:pPr>
            <a:endParaRPr lang="en-US" dirty="0">
              <a:ea typeface="Georgia"/>
            </a:endParaRPr>
          </a:p>
          <a:p>
            <a:pPr marL="508000" indent="-457200">
              <a:spcBef>
                <a:spcPts val="0"/>
              </a:spcBef>
              <a:buSzPts val="2800"/>
              <a:buFont typeface="Wingdings"/>
              <a:buChar char="ü"/>
            </a:pPr>
            <a:endParaRPr lang="en-US" dirty="0">
              <a:latin typeface="Georgia"/>
              <a:ea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p:txBody>
      </p:sp>
    </p:spTree>
    <p:extLst>
      <p:ext uri="{BB962C8B-B14F-4D97-AF65-F5344CB8AC3E}">
        <p14:creationId xmlns:p14="http://schemas.microsoft.com/office/powerpoint/2010/main" val="3492378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236498" y="205979"/>
            <a:ext cx="7090500" cy="857400"/>
          </a:xfrm>
          <a:prstGeom prst="rect">
            <a:avLst/>
          </a:prstGeom>
          <a:noFill/>
          <a:ln>
            <a:noFill/>
          </a:ln>
        </p:spPr>
        <p:txBody>
          <a:bodyPr spcFirstLastPara="1" wrap="square" lIns="91425" tIns="45700" rIns="91425" bIns="45700" anchor="ctr" anchorCtr="0">
            <a:noAutofit/>
          </a:bodyPr>
          <a:lstStyle/>
          <a:p>
            <a:pPr>
              <a:buSzPts val="3600"/>
            </a:pPr>
            <a:r>
              <a:rPr lang="en-US" dirty="0">
                <a:latin typeface="Georgia"/>
              </a:rPr>
              <a:t>Course ahead</a:t>
            </a:r>
          </a:p>
        </p:txBody>
      </p:sp>
      <p:sp>
        <p:nvSpPr>
          <p:cNvPr id="69" name="Google Shape;69;g872277546c_1_1"/>
          <p:cNvSpPr txBox="1">
            <a:spLocks noGrp="1"/>
          </p:cNvSpPr>
          <p:nvPr>
            <p:ph type="body" idx="1"/>
          </p:nvPr>
        </p:nvSpPr>
        <p:spPr>
          <a:xfrm>
            <a:off x="235629" y="1063375"/>
            <a:ext cx="5661751" cy="3615600"/>
          </a:xfrm>
          <a:prstGeom prst="rect">
            <a:avLst/>
          </a:prstGeom>
          <a:noFill/>
          <a:ln>
            <a:noFill/>
          </a:ln>
        </p:spPr>
        <p:txBody>
          <a:bodyPr spcFirstLastPara="1" wrap="square" lIns="91425" tIns="45700" rIns="91425" bIns="45700" anchor="t" anchorCtr="0">
            <a:noAutofit/>
          </a:bodyPr>
          <a:lstStyle/>
          <a:p>
            <a:pPr marL="508000" indent="-457200">
              <a:spcBef>
                <a:spcPts val="0"/>
              </a:spcBef>
              <a:buSzPts val="2800"/>
            </a:pPr>
            <a:r>
              <a:rPr lang="en-US" sz="2400" dirty="0">
                <a:latin typeface="Georgia"/>
                <a:ea typeface="Georgia"/>
                <a:cs typeface="Georgia"/>
              </a:rPr>
              <a:t>Modeling of WTGs strings </a:t>
            </a:r>
            <a:endParaRPr lang="en-US" sz="2400" dirty="0">
              <a:ea typeface="Georgia"/>
            </a:endParaRPr>
          </a:p>
          <a:p>
            <a:pPr marL="50800" indent="0">
              <a:spcBef>
                <a:spcPts val="0"/>
              </a:spcBef>
              <a:buSzPts val="2800"/>
              <a:buNone/>
            </a:pPr>
            <a:r>
              <a:rPr lang="en-US" sz="2400" dirty="0">
                <a:latin typeface="Georgia"/>
                <a:ea typeface="Georgia"/>
                <a:cs typeface="Georgia"/>
              </a:rPr>
              <a:t>on string level</a:t>
            </a:r>
            <a:endParaRPr lang="en-US" sz="2400" dirty="0"/>
          </a:p>
          <a:p>
            <a:pPr marL="508000" indent="-457200">
              <a:spcBef>
                <a:spcPts val="0"/>
              </a:spcBef>
              <a:buSzPts val="2800"/>
            </a:pPr>
            <a:endParaRPr lang="en-US" sz="2400" dirty="0">
              <a:latin typeface="Georgia"/>
              <a:ea typeface="Georgia"/>
              <a:cs typeface="Georgia"/>
            </a:endParaRPr>
          </a:p>
          <a:p>
            <a:pPr marL="508000" indent="-457200">
              <a:spcBef>
                <a:spcPts val="0"/>
              </a:spcBef>
              <a:buSzPts val="2800"/>
            </a:pPr>
            <a:r>
              <a:rPr lang="en-US" sz="2400" dirty="0">
                <a:latin typeface="Georgia"/>
                <a:ea typeface="Georgia"/>
                <a:cs typeface="Georgia"/>
              </a:rPr>
              <a:t>Test models for varying wind </a:t>
            </a:r>
          </a:p>
          <a:p>
            <a:pPr marL="50800" indent="0">
              <a:spcBef>
                <a:spcPts val="0"/>
              </a:spcBef>
              <a:buSzPts val="2800"/>
              <a:buNone/>
            </a:pPr>
            <a:r>
              <a:rPr lang="en-US" sz="2400" dirty="0">
                <a:latin typeface="Georgia"/>
                <a:ea typeface="Georgia"/>
                <a:cs typeface="Georgia"/>
              </a:rPr>
              <a:t>speeds and irradiance</a:t>
            </a:r>
            <a:endParaRPr lang="en-US" dirty="0"/>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a:p>
            <a:pPr marL="508000" indent="-457200">
              <a:spcBef>
                <a:spcPts val="0"/>
              </a:spcBef>
              <a:buSzPts val="2800"/>
            </a:pPr>
            <a:endParaRPr lang="en-US" dirty="0">
              <a:latin typeface="Georgia"/>
              <a:ea typeface="Georgia"/>
              <a:cs typeface="Georgia"/>
            </a:endParaRPr>
          </a:p>
        </p:txBody>
      </p:sp>
      <p:graphicFrame>
        <p:nvGraphicFramePr>
          <p:cNvPr id="2" name="Tabel 2">
            <a:extLst>
              <a:ext uri="{FF2B5EF4-FFF2-40B4-BE49-F238E27FC236}">
                <a16:creationId xmlns:a16="http://schemas.microsoft.com/office/drawing/2014/main" id="{32F7C182-F583-48AC-9D12-6538946EF6F4}"/>
              </a:ext>
            </a:extLst>
          </p:cNvPr>
          <p:cNvGraphicFramePr>
            <a:graphicFrameLocks noGrp="1"/>
          </p:cNvGraphicFramePr>
          <p:nvPr/>
        </p:nvGraphicFramePr>
        <p:xfrm>
          <a:off x="3675336" y="3222077"/>
          <a:ext cx="5317965" cy="1772529"/>
        </p:xfrm>
        <a:graphic>
          <a:graphicData uri="http://schemas.openxmlformats.org/drawingml/2006/table">
            <a:tbl>
              <a:tblPr firstRow="1" bandRow="1">
                <a:tableStyleId>{5C22544A-7EE6-4342-B048-85BDC9FD1C3A}</a:tableStyleId>
              </a:tblPr>
              <a:tblGrid>
                <a:gridCol w="1772655">
                  <a:extLst>
                    <a:ext uri="{9D8B030D-6E8A-4147-A177-3AD203B41FA5}">
                      <a16:colId xmlns:a16="http://schemas.microsoft.com/office/drawing/2014/main" val="1102209271"/>
                    </a:ext>
                  </a:extLst>
                </a:gridCol>
                <a:gridCol w="1772655">
                  <a:extLst>
                    <a:ext uri="{9D8B030D-6E8A-4147-A177-3AD203B41FA5}">
                      <a16:colId xmlns:a16="http://schemas.microsoft.com/office/drawing/2014/main" val="3870318686"/>
                    </a:ext>
                  </a:extLst>
                </a:gridCol>
                <a:gridCol w="1772655">
                  <a:extLst>
                    <a:ext uri="{9D8B030D-6E8A-4147-A177-3AD203B41FA5}">
                      <a16:colId xmlns:a16="http://schemas.microsoft.com/office/drawing/2014/main" val="954214162"/>
                    </a:ext>
                  </a:extLst>
                </a:gridCol>
              </a:tblGrid>
              <a:tr h="418123">
                <a:tc>
                  <a:txBody>
                    <a:bodyPr/>
                    <a:lstStyle/>
                    <a:p>
                      <a:r>
                        <a:rPr lang="nl-NL"/>
                        <a:t>Distribution</a:t>
                      </a:r>
                    </a:p>
                  </a:txBody>
                  <a:tcPr/>
                </a:tc>
                <a:tc>
                  <a:txBody>
                    <a:bodyPr/>
                    <a:lstStyle/>
                    <a:p>
                      <a:r>
                        <a:rPr lang="nl-NL"/>
                        <a:t>Wind </a:t>
                      </a:r>
                    </a:p>
                  </a:txBody>
                  <a:tcPr/>
                </a:tc>
                <a:tc>
                  <a:txBody>
                    <a:bodyPr/>
                    <a:lstStyle/>
                    <a:p>
                      <a:r>
                        <a:rPr lang="nl-NL"/>
                        <a:t>Solar </a:t>
                      </a:r>
                    </a:p>
                  </a:txBody>
                  <a:tcPr/>
                </a:tc>
                <a:extLst>
                  <a:ext uri="{0D108BD9-81ED-4DB2-BD59-A6C34878D82A}">
                    <a16:rowId xmlns:a16="http://schemas.microsoft.com/office/drawing/2014/main" val="3446063469"/>
                  </a:ext>
                </a:extLst>
              </a:tr>
              <a:tr h="418123">
                <a:tc>
                  <a:txBody>
                    <a:bodyPr/>
                    <a:lstStyle/>
                    <a:p>
                      <a:pPr lvl="0">
                        <a:buNone/>
                      </a:pPr>
                      <a:r>
                        <a:rPr lang="nl-NL" err="1"/>
                        <a:t>Beta</a:t>
                      </a:r>
                      <a:r>
                        <a:rPr lang="nl-NL"/>
                        <a:t>-Cauchy</a:t>
                      </a:r>
                    </a:p>
                  </a:txBody>
                  <a:tcPr/>
                </a:tc>
                <a:tc>
                  <a:txBody>
                    <a:bodyPr/>
                    <a:lstStyle/>
                    <a:p>
                      <a:pPr lvl="0">
                        <a:buNone/>
                      </a:pPr>
                      <a:r>
                        <a:rPr lang="nl-NL"/>
                        <a:t>Off</a:t>
                      </a:r>
                    </a:p>
                  </a:txBody>
                  <a:tcPr/>
                </a:tc>
                <a:tc>
                  <a:txBody>
                    <a:bodyPr/>
                    <a:lstStyle/>
                    <a:p>
                      <a:pPr lvl="0">
                        <a:buNone/>
                      </a:pPr>
                      <a:r>
                        <a:rPr lang="nl-NL"/>
                        <a:t>On</a:t>
                      </a:r>
                    </a:p>
                  </a:txBody>
                  <a:tcPr/>
                </a:tc>
                <a:extLst>
                  <a:ext uri="{0D108BD9-81ED-4DB2-BD59-A6C34878D82A}">
                    <a16:rowId xmlns:a16="http://schemas.microsoft.com/office/drawing/2014/main" val="3475355170"/>
                  </a:ext>
                </a:extLst>
              </a:tr>
              <a:tr h="418123">
                <a:tc>
                  <a:txBody>
                    <a:bodyPr/>
                    <a:lstStyle/>
                    <a:p>
                      <a:r>
                        <a:rPr lang="nl-NL" dirty="0" err="1"/>
                        <a:t>Weibull</a:t>
                      </a:r>
                      <a:endParaRPr lang="nl-NL" dirty="0"/>
                    </a:p>
                  </a:txBody>
                  <a:tcPr/>
                </a:tc>
                <a:tc>
                  <a:txBody>
                    <a:bodyPr/>
                    <a:lstStyle/>
                    <a:p>
                      <a:r>
                        <a:rPr lang="nl-NL" dirty="0"/>
                        <a:t>On</a:t>
                      </a:r>
                    </a:p>
                  </a:txBody>
                  <a:tcPr/>
                </a:tc>
                <a:tc>
                  <a:txBody>
                    <a:bodyPr/>
                    <a:lstStyle/>
                    <a:p>
                      <a:r>
                        <a:rPr lang="nl-NL" dirty="0"/>
                        <a:t>Off</a:t>
                      </a:r>
                    </a:p>
                  </a:txBody>
                  <a:tcPr/>
                </a:tc>
                <a:extLst>
                  <a:ext uri="{0D108BD9-81ED-4DB2-BD59-A6C34878D82A}">
                    <a16:rowId xmlns:a16="http://schemas.microsoft.com/office/drawing/2014/main" val="1731594103"/>
                  </a:ext>
                </a:extLst>
              </a:tr>
              <a:tr h="418123">
                <a:tc>
                  <a:txBody>
                    <a:bodyPr/>
                    <a:lstStyle/>
                    <a:p>
                      <a:pPr lvl="0">
                        <a:buNone/>
                      </a:pPr>
                      <a:r>
                        <a:rPr lang="nl-NL"/>
                        <a:t>Weibull &amp; Beta-Cauchy</a:t>
                      </a:r>
                    </a:p>
                  </a:txBody>
                  <a:tcPr/>
                </a:tc>
                <a:tc>
                  <a:txBody>
                    <a:bodyPr/>
                    <a:lstStyle/>
                    <a:p>
                      <a:pPr lvl="0">
                        <a:buNone/>
                      </a:pPr>
                      <a:r>
                        <a:rPr lang="nl-NL"/>
                        <a:t>On</a:t>
                      </a:r>
                    </a:p>
                  </a:txBody>
                  <a:tcPr/>
                </a:tc>
                <a:tc>
                  <a:txBody>
                    <a:bodyPr/>
                    <a:lstStyle/>
                    <a:p>
                      <a:pPr lvl="0">
                        <a:buNone/>
                      </a:pPr>
                      <a:r>
                        <a:rPr lang="nl-NL" dirty="0"/>
                        <a:t>On</a:t>
                      </a:r>
                    </a:p>
                  </a:txBody>
                  <a:tcPr/>
                </a:tc>
                <a:extLst>
                  <a:ext uri="{0D108BD9-81ED-4DB2-BD59-A6C34878D82A}">
                    <a16:rowId xmlns:a16="http://schemas.microsoft.com/office/drawing/2014/main" val="3359017658"/>
                  </a:ext>
                </a:extLst>
              </a:tr>
            </a:tbl>
          </a:graphicData>
        </a:graphic>
      </p:graphicFrame>
      <p:pic>
        <p:nvPicPr>
          <p:cNvPr id="3" name="Picture 3" descr="A close up of a map&#10;&#10;Description generated with high confidence">
            <a:extLst>
              <a:ext uri="{FF2B5EF4-FFF2-40B4-BE49-F238E27FC236}">
                <a16:creationId xmlns:a16="http://schemas.microsoft.com/office/drawing/2014/main" id="{2A4E4C63-921E-45CF-B557-E5CA39874E90}"/>
              </a:ext>
            </a:extLst>
          </p:cNvPr>
          <p:cNvPicPr>
            <a:picLocks noChangeAspect="1"/>
          </p:cNvPicPr>
          <p:nvPr/>
        </p:nvPicPr>
        <p:blipFill>
          <a:blip r:embed="rId3"/>
          <a:stretch>
            <a:fillRect/>
          </a:stretch>
        </p:blipFill>
        <p:spPr>
          <a:xfrm>
            <a:off x="5023290" y="354173"/>
            <a:ext cx="4063561" cy="2760066"/>
          </a:xfrm>
          <a:prstGeom prst="rect">
            <a:avLst/>
          </a:prstGeom>
        </p:spPr>
      </p:pic>
    </p:spTree>
    <p:extLst>
      <p:ext uri="{BB962C8B-B14F-4D97-AF65-F5344CB8AC3E}">
        <p14:creationId xmlns:p14="http://schemas.microsoft.com/office/powerpoint/2010/main" val="388700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title"/>
          </p:nvPr>
        </p:nvSpPr>
        <p:spPr>
          <a:xfrm>
            <a:off x="1763106" y="205979"/>
            <a:ext cx="7106464" cy="85725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A6D6"/>
              </a:buClr>
              <a:buSzPts val="3600"/>
              <a:buFont typeface="Arial"/>
              <a:buNone/>
            </a:pPr>
            <a:r>
              <a:rPr lang="en-US" dirty="0">
                <a:latin typeface="Georgia"/>
                <a:ea typeface="Georgia"/>
                <a:cs typeface="Georgia"/>
                <a:sym typeface="Georgia"/>
              </a:rPr>
              <a:t>Outlines</a:t>
            </a:r>
            <a:endParaRPr dirty="0">
              <a:latin typeface="Georgia"/>
              <a:ea typeface="Georgia"/>
              <a:cs typeface="Georgia"/>
              <a:sym typeface="Georgia"/>
            </a:endParaRPr>
          </a:p>
        </p:txBody>
      </p:sp>
      <p:sp>
        <p:nvSpPr>
          <p:cNvPr id="49" name="Google Shape;49;p2"/>
          <p:cNvSpPr txBox="1">
            <a:spLocks noGrp="1"/>
          </p:cNvSpPr>
          <p:nvPr>
            <p:ph type="body" idx="1"/>
          </p:nvPr>
        </p:nvSpPr>
        <p:spPr>
          <a:xfrm>
            <a:off x="1763100" y="1200149"/>
            <a:ext cx="6295049" cy="3184071"/>
          </a:xfrm>
          <a:prstGeom prst="rect">
            <a:avLst/>
          </a:prstGeom>
          <a:noFill/>
          <a:ln>
            <a:noFill/>
          </a:ln>
        </p:spPr>
        <p:txBody>
          <a:bodyPr spcFirstLastPara="1" wrap="square" lIns="91425" tIns="45700" rIns="91425" bIns="45700" anchor="t" anchorCtr="0">
            <a:normAutofit fontScale="92500" lnSpcReduction="20000"/>
          </a:bodyPr>
          <a:lstStyle/>
          <a:p>
            <a:pPr marL="457200" lvl="0" indent="-330200" algn="l" rtl="0">
              <a:spcBef>
                <a:spcPts val="0"/>
              </a:spcBef>
              <a:spcAft>
                <a:spcPts val="0"/>
              </a:spcAft>
              <a:buClr>
                <a:srgbClr val="000000"/>
              </a:buClr>
              <a:buSzPts val="1600"/>
              <a:buFont typeface="Georgia"/>
              <a:buChar char="•"/>
            </a:pPr>
            <a:r>
              <a:rPr lang="en-US" sz="2000" dirty="0">
                <a:solidFill>
                  <a:srgbClr val="000000"/>
                </a:solidFill>
                <a:latin typeface="Georgia"/>
                <a:ea typeface="Georgia"/>
                <a:cs typeface="Georgia"/>
                <a:sym typeface="Georgia"/>
              </a:rPr>
              <a:t>Project objective</a:t>
            </a:r>
          </a:p>
          <a:p>
            <a:pPr marL="1327150" lvl="2" indent="-285750">
              <a:spcBef>
                <a:spcPts val="0"/>
              </a:spcBef>
              <a:buClr>
                <a:srgbClr val="000000"/>
              </a:buClr>
              <a:buSzPts val="1600"/>
            </a:pPr>
            <a:r>
              <a:rPr lang="en-US" sz="1700" dirty="0">
                <a:solidFill>
                  <a:srgbClr val="000000"/>
                </a:solidFill>
                <a:latin typeface="Georgia"/>
                <a:ea typeface="Georgia"/>
                <a:cs typeface="Georgia"/>
                <a:sym typeface="Georgia"/>
              </a:rPr>
              <a:t>Research questions</a:t>
            </a:r>
          </a:p>
          <a:p>
            <a:pPr marL="1327150" lvl="2" indent="-285750">
              <a:spcBef>
                <a:spcPts val="0"/>
              </a:spcBef>
              <a:buClr>
                <a:srgbClr val="000000"/>
              </a:buClr>
              <a:buSzPts val="1600"/>
            </a:pPr>
            <a:r>
              <a:rPr lang="en-US" sz="1700" dirty="0">
                <a:solidFill>
                  <a:srgbClr val="000000"/>
                </a:solidFill>
                <a:latin typeface="Georgia"/>
                <a:ea typeface="Georgia"/>
                <a:cs typeface="Georgia"/>
                <a:sym typeface="Georgia"/>
              </a:rPr>
              <a:t>Requirements</a:t>
            </a:r>
          </a:p>
          <a:p>
            <a:pPr marL="1498600" lvl="3" indent="0">
              <a:spcBef>
                <a:spcPts val="0"/>
              </a:spcBef>
              <a:buClr>
                <a:srgbClr val="000000"/>
              </a:buClr>
              <a:buSzPts val="1600"/>
              <a:buNone/>
            </a:pPr>
            <a:endParaRPr dirty="0">
              <a:solidFill>
                <a:srgbClr val="000000"/>
              </a:solidFill>
              <a:latin typeface="Georgia"/>
              <a:ea typeface="Georgia"/>
              <a:cs typeface="Georgia"/>
              <a:sym typeface="Georgia"/>
            </a:endParaRPr>
          </a:p>
          <a:p>
            <a:pPr marL="469900">
              <a:spcBef>
                <a:spcPts val="0"/>
              </a:spcBef>
              <a:buClr>
                <a:srgbClr val="000000"/>
              </a:buClr>
              <a:buSzPts val="1600"/>
            </a:pPr>
            <a:r>
              <a:rPr lang="en-US" sz="2000" dirty="0">
                <a:solidFill>
                  <a:srgbClr val="000000"/>
                </a:solidFill>
                <a:latin typeface="Georgia"/>
                <a:ea typeface="Georgia"/>
                <a:cs typeface="Georgia"/>
                <a:sym typeface="Georgia"/>
              </a:rPr>
              <a:t> Model of the system</a:t>
            </a:r>
          </a:p>
          <a:p>
            <a:pPr marL="1327150" lvl="2" indent="-285750">
              <a:spcBef>
                <a:spcPts val="0"/>
              </a:spcBef>
              <a:buClr>
                <a:srgbClr val="000000"/>
              </a:buClr>
              <a:buSzPts val="1600"/>
            </a:pPr>
            <a:r>
              <a:rPr lang="en-US" sz="1700" dirty="0">
                <a:solidFill>
                  <a:srgbClr val="000000"/>
                </a:solidFill>
                <a:latin typeface="Georgia"/>
                <a:ea typeface="Georgia"/>
                <a:cs typeface="Georgia"/>
                <a:sym typeface="Georgia"/>
              </a:rPr>
              <a:t>Cable and components modeling</a:t>
            </a:r>
          </a:p>
          <a:p>
            <a:pPr marL="1327150" lvl="2" indent="-285750">
              <a:spcBef>
                <a:spcPts val="0"/>
              </a:spcBef>
              <a:buClr>
                <a:srgbClr val="000000"/>
              </a:buClr>
              <a:buSzPts val="1600"/>
            </a:pPr>
            <a:r>
              <a:rPr lang="en-US" sz="1700" dirty="0">
                <a:solidFill>
                  <a:srgbClr val="000000"/>
                </a:solidFill>
                <a:latin typeface="Georgia"/>
                <a:ea typeface="Georgia"/>
                <a:cs typeface="Georgia"/>
                <a:sym typeface="Georgia"/>
              </a:rPr>
              <a:t>WTG modeling</a:t>
            </a:r>
          </a:p>
          <a:p>
            <a:pPr marL="1327150" lvl="2" indent="-285750">
              <a:spcBef>
                <a:spcPts val="0"/>
              </a:spcBef>
              <a:buClr>
                <a:srgbClr val="000000"/>
              </a:buClr>
              <a:buSzPts val="1600"/>
            </a:pPr>
            <a:r>
              <a:rPr lang="en-US" sz="1700" dirty="0">
                <a:solidFill>
                  <a:srgbClr val="000000"/>
                </a:solidFill>
                <a:latin typeface="Georgia"/>
                <a:ea typeface="Georgia"/>
                <a:cs typeface="Georgia"/>
                <a:sym typeface="Georgia"/>
              </a:rPr>
              <a:t>PV design &amp; modeling</a:t>
            </a:r>
          </a:p>
          <a:p>
            <a:pPr marL="1041400" lvl="2" indent="0">
              <a:spcBef>
                <a:spcPts val="0"/>
              </a:spcBef>
              <a:buClr>
                <a:srgbClr val="000000"/>
              </a:buClr>
              <a:buSzPts val="1600"/>
              <a:buNone/>
            </a:pPr>
            <a:endParaRPr lang="en-GB" sz="1700" dirty="0">
              <a:solidFill>
                <a:srgbClr val="000000"/>
              </a:solidFill>
              <a:latin typeface="Georgia"/>
              <a:ea typeface="Georgia"/>
              <a:cs typeface="Georgia"/>
              <a:sym typeface="Georgia"/>
            </a:endParaRPr>
          </a:p>
          <a:p>
            <a:pPr marL="412750" indent="-285750">
              <a:spcBef>
                <a:spcPts val="0"/>
              </a:spcBef>
              <a:buClr>
                <a:srgbClr val="000000"/>
              </a:buClr>
              <a:buSzPts val="1600"/>
            </a:pPr>
            <a:r>
              <a:rPr lang="en-GB" sz="2000" dirty="0">
                <a:solidFill>
                  <a:srgbClr val="000000"/>
                </a:solidFill>
                <a:latin typeface="Georgia"/>
                <a:ea typeface="Georgia"/>
                <a:cs typeface="Georgia"/>
                <a:sym typeface="Georgia"/>
              </a:rPr>
              <a:t> Test models </a:t>
            </a:r>
          </a:p>
          <a:p>
            <a:pPr marL="1327150" lvl="2" indent="-285750">
              <a:spcBef>
                <a:spcPts val="0"/>
              </a:spcBef>
              <a:buClr>
                <a:srgbClr val="000000"/>
              </a:buClr>
              <a:buSzPts val="1600"/>
            </a:pPr>
            <a:r>
              <a:rPr lang="en-US" sz="1700" dirty="0">
                <a:solidFill>
                  <a:srgbClr val="000000"/>
                </a:solidFill>
                <a:latin typeface="Georgia"/>
                <a:ea typeface="Georgia"/>
                <a:cs typeface="Georgia"/>
                <a:sym typeface="Georgia"/>
              </a:rPr>
              <a:t>Operating conditions</a:t>
            </a:r>
          </a:p>
          <a:p>
            <a:pPr marL="1041400" lvl="2" indent="0">
              <a:spcBef>
                <a:spcPts val="0"/>
              </a:spcBef>
              <a:buClr>
                <a:srgbClr val="000000"/>
              </a:buClr>
              <a:buSzPts val="1600"/>
              <a:buNone/>
            </a:pPr>
            <a:endParaRPr sz="1700" dirty="0">
              <a:solidFill>
                <a:srgbClr val="000000"/>
              </a:solidFill>
              <a:latin typeface="Georgia"/>
              <a:ea typeface="Georgia"/>
              <a:cs typeface="Georgia"/>
              <a:sym typeface="Georgia"/>
            </a:endParaRPr>
          </a:p>
          <a:p>
            <a:pPr marL="457200" lvl="0" indent="-330200" algn="l" rtl="0">
              <a:spcBef>
                <a:spcPts val="0"/>
              </a:spcBef>
              <a:spcAft>
                <a:spcPts val="0"/>
              </a:spcAft>
              <a:buClr>
                <a:srgbClr val="000000"/>
              </a:buClr>
              <a:buSzPts val="1600"/>
              <a:buFont typeface="Georgia"/>
              <a:buChar char="•"/>
            </a:pPr>
            <a:r>
              <a:rPr lang="en-US" sz="2000" dirty="0">
                <a:solidFill>
                  <a:srgbClr val="000000"/>
                </a:solidFill>
                <a:latin typeface="Georgia"/>
                <a:ea typeface="Georgia"/>
                <a:cs typeface="Georgia"/>
                <a:sym typeface="Georgia"/>
              </a:rPr>
              <a:t>Results</a:t>
            </a:r>
            <a:endParaRPr sz="2000" dirty="0">
              <a:solidFill>
                <a:srgbClr val="000000"/>
              </a:solidFill>
              <a:latin typeface="Georgia"/>
              <a:ea typeface="Georgia"/>
              <a:cs typeface="Georgia"/>
              <a:sym typeface="Georgia"/>
            </a:endParaRPr>
          </a:p>
          <a:p>
            <a:pPr marL="457200" lvl="0" indent="-330200" algn="l" rtl="0">
              <a:spcBef>
                <a:spcPts val="0"/>
              </a:spcBef>
              <a:spcAft>
                <a:spcPts val="0"/>
              </a:spcAft>
              <a:buClr>
                <a:srgbClr val="000000"/>
              </a:buClr>
              <a:buSzPts val="1600"/>
              <a:buFont typeface="Georgia"/>
              <a:buChar char="•"/>
            </a:pPr>
            <a:r>
              <a:rPr lang="en-GB" sz="2000" dirty="0">
                <a:solidFill>
                  <a:srgbClr val="000000"/>
                </a:solidFill>
                <a:latin typeface="Georgia"/>
                <a:ea typeface="Georgia"/>
                <a:cs typeface="Georgia"/>
                <a:sym typeface="Georgia"/>
              </a:rPr>
              <a:t>Conclusions</a:t>
            </a:r>
          </a:p>
          <a:p>
            <a:pPr marL="127000" lvl="0" indent="0" algn="l" rtl="0">
              <a:spcBef>
                <a:spcPts val="0"/>
              </a:spcBef>
              <a:spcAft>
                <a:spcPts val="0"/>
              </a:spcAft>
              <a:buClr>
                <a:srgbClr val="000000"/>
              </a:buClr>
              <a:buSzPts val="1600"/>
              <a:buNone/>
            </a:pPr>
            <a:endParaRPr sz="1600" dirty="0">
              <a:solidFill>
                <a:srgbClr val="000000"/>
              </a:solidFill>
              <a:latin typeface="Georgia"/>
              <a:ea typeface="Georgia"/>
              <a:cs typeface="Georgia"/>
              <a:sym typeface="Georgia"/>
            </a:endParaRPr>
          </a:p>
          <a:p>
            <a:pPr marL="1371600" lvl="0" indent="0" algn="l" rtl="0">
              <a:spcBef>
                <a:spcPts val="0"/>
              </a:spcBef>
              <a:spcAft>
                <a:spcPts val="0"/>
              </a:spcAft>
              <a:buNone/>
            </a:pPr>
            <a:endParaRPr sz="1600" dirty="0">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title"/>
          </p:nvPr>
        </p:nvSpPr>
        <p:spPr>
          <a:xfrm>
            <a:off x="1763106" y="205979"/>
            <a:ext cx="7106464" cy="85725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A6D6"/>
              </a:buClr>
              <a:buSzPts val="3600"/>
              <a:buFont typeface="Arial"/>
              <a:buNone/>
            </a:pPr>
            <a:r>
              <a:rPr lang="en-US" dirty="0">
                <a:latin typeface="Georgia"/>
                <a:ea typeface="Georgia"/>
                <a:cs typeface="Georgia"/>
                <a:sym typeface="Georgia"/>
              </a:rPr>
              <a:t>Requirements</a:t>
            </a:r>
            <a:endParaRPr dirty="0">
              <a:latin typeface="Georgia"/>
              <a:ea typeface="Georgia"/>
              <a:cs typeface="Georgia"/>
              <a:sym typeface="Georgia"/>
            </a:endParaRPr>
          </a:p>
        </p:txBody>
      </p:sp>
      <p:sp>
        <p:nvSpPr>
          <p:cNvPr id="49" name="Google Shape;49;p2"/>
          <p:cNvSpPr txBox="1">
            <a:spLocks noGrp="1"/>
          </p:cNvSpPr>
          <p:nvPr>
            <p:ph type="body" idx="1"/>
          </p:nvPr>
        </p:nvSpPr>
        <p:spPr>
          <a:xfrm>
            <a:off x="1763105" y="979714"/>
            <a:ext cx="6784901" cy="3957807"/>
          </a:xfrm>
          <a:prstGeom prst="rect">
            <a:avLst/>
          </a:prstGeom>
          <a:noFill/>
          <a:ln>
            <a:noFill/>
          </a:ln>
        </p:spPr>
        <p:txBody>
          <a:bodyPr spcFirstLastPara="1" wrap="square" lIns="91425" tIns="45700" rIns="91425" bIns="45700" anchor="t" anchorCtr="0">
            <a:noAutofit/>
          </a:bodyPr>
          <a:lstStyle/>
          <a:p>
            <a:pPr marL="127000" lvl="0" indent="0" algn="l" rtl="0">
              <a:spcBef>
                <a:spcPts val="0"/>
              </a:spcBef>
              <a:spcAft>
                <a:spcPts val="0"/>
              </a:spcAft>
              <a:buClr>
                <a:srgbClr val="000000"/>
              </a:buClr>
              <a:buSzPts val="1600"/>
              <a:buNone/>
            </a:pPr>
            <a:r>
              <a:rPr lang="en-GB" sz="1400" dirty="0">
                <a:solidFill>
                  <a:srgbClr val="000000"/>
                </a:solidFill>
                <a:latin typeface="Georgia"/>
                <a:ea typeface="Georgia"/>
                <a:cs typeface="Georgia"/>
                <a:sym typeface="Georgia"/>
              </a:rPr>
              <a:t>Research questions:</a:t>
            </a:r>
          </a:p>
          <a:p>
            <a:pPr marL="628650" indent="-514350">
              <a:buFont typeface="+mj-lt"/>
              <a:buAutoNum type="arabicPeriod"/>
            </a:pPr>
            <a:r>
              <a:rPr lang="en-GB" sz="1400" dirty="0">
                <a:latin typeface="Georgia" panose="02040502050405020303" pitchFamily="18" charset="0"/>
              </a:rPr>
              <a:t>How are the system components </a:t>
            </a:r>
            <a:r>
              <a:rPr lang="en-GB" sz="1400" dirty="0" err="1">
                <a:latin typeface="Georgia" panose="02040502050405020303" pitchFamily="18" charset="0"/>
              </a:rPr>
              <a:t>modeled</a:t>
            </a:r>
            <a:r>
              <a:rPr lang="en-GB" sz="1400" dirty="0">
                <a:latin typeface="Georgia" panose="02040502050405020303" pitchFamily="18" charset="0"/>
              </a:rPr>
              <a:t> correctly?</a:t>
            </a:r>
          </a:p>
          <a:p>
            <a:pPr marL="628650" indent="-514350">
              <a:buFont typeface="+mj-lt"/>
              <a:buAutoNum type="arabicPeriod"/>
            </a:pPr>
            <a:r>
              <a:rPr lang="en-GB" sz="1400" dirty="0">
                <a:latin typeface="Georgia" panose="02040502050405020303" pitchFamily="18" charset="0"/>
              </a:rPr>
              <a:t>What is the relation held between voltage magnitudes, power losses and load demands in the system? </a:t>
            </a:r>
          </a:p>
          <a:p>
            <a:pPr marL="628650" indent="-514350">
              <a:buFont typeface="+mj-lt"/>
              <a:buAutoNum type="arabicPeriod"/>
            </a:pPr>
            <a:r>
              <a:rPr lang="en-GB" sz="1400" dirty="0">
                <a:latin typeface="Georgia" panose="02040502050405020303" pitchFamily="18" charset="0"/>
              </a:rPr>
              <a:t>What are the effects on the aforementioned parameters and mutual relation for a variation in dispatch profiles?</a:t>
            </a:r>
          </a:p>
          <a:p>
            <a:pPr marL="628650" indent="-514350">
              <a:buFont typeface="+mj-lt"/>
              <a:buAutoNum type="arabicPeriod"/>
            </a:pPr>
            <a:r>
              <a:rPr lang="en-GB" sz="1400" dirty="0">
                <a:latin typeface="Georgia" panose="02040502050405020303" pitchFamily="18" charset="0"/>
              </a:rPr>
              <a:t>What are the effects on the aforementioned parameters and mutual relation for a change in the system topology?</a:t>
            </a:r>
          </a:p>
          <a:p>
            <a:pPr marL="628650" indent="-514350">
              <a:buFont typeface="+mj-lt"/>
              <a:buAutoNum type="arabicPeriod"/>
            </a:pPr>
            <a:r>
              <a:rPr lang="en-GB" sz="1400" dirty="0">
                <a:latin typeface="Georgia" panose="02040502050405020303" pitchFamily="18" charset="0"/>
              </a:rPr>
              <a:t>What are the effects on the aforementioned parameters and mutual relation for an improved model of the system configuration?</a:t>
            </a:r>
          </a:p>
          <a:p>
            <a:pPr marL="127000" lvl="0" indent="0" algn="l" rtl="0">
              <a:spcBef>
                <a:spcPts val="0"/>
              </a:spcBef>
              <a:spcAft>
                <a:spcPts val="0"/>
              </a:spcAft>
              <a:buClr>
                <a:srgbClr val="000000"/>
              </a:buClr>
              <a:buSzPts val="1600"/>
              <a:buNone/>
            </a:pPr>
            <a:endParaRPr lang="en-GB" sz="1400" dirty="0">
              <a:solidFill>
                <a:srgbClr val="000000"/>
              </a:solidFill>
              <a:latin typeface="Georgia" panose="02040502050405020303" pitchFamily="18" charset="0"/>
              <a:ea typeface="Georgia"/>
              <a:cs typeface="Georgia"/>
              <a:sym typeface="Georgia"/>
            </a:endParaRPr>
          </a:p>
          <a:p>
            <a:pPr marL="127000" lvl="0" indent="0" algn="l" rtl="0">
              <a:spcBef>
                <a:spcPts val="0"/>
              </a:spcBef>
              <a:spcAft>
                <a:spcPts val="0"/>
              </a:spcAft>
              <a:buClr>
                <a:srgbClr val="000000"/>
              </a:buClr>
              <a:buSzPts val="1600"/>
              <a:buNone/>
            </a:pPr>
            <a:r>
              <a:rPr lang="en-GB" sz="1400" dirty="0">
                <a:solidFill>
                  <a:srgbClr val="000000"/>
                </a:solidFill>
                <a:latin typeface="Georgia" panose="02040502050405020303" pitchFamily="18" charset="0"/>
                <a:ea typeface="Georgia"/>
                <a:cs typeface="Georgia"/>
                <a:sym typeface="Georgia"/>
              </a:rPr>
              <a:t>Main requirements:</a:t>
            </a:r>
          </a:p>
          <a:p>
            <a:pPr marL="127000" lvl="0" indent="0">
              <a:spcBef>
                <a:spcPts val="0"/>
              </a:spcBef>
              <a:buClr>
                <a:srgbClr val="000000"/>
              </a:buClr>
              <a:buSzPts val="1600"/>
              <a:buNone/>
            </a:pPr>
            <a:r>
              <a:rPr lang="en-GB" sz="1400" dirty="0">
                <a:latin typeface="Georgia" panose="02040502050405020303" pitchFamily="18" charset="0"/>
              </a:rPr>
              <a:t>1. Update parameters</a:t>
            </a:r>
          </a:p>
          <a:p>
            <a:pPr marL="127000" lvl="0" indent="0">
              <a:spcBef>
                <a:spcPts val="0"/>
              </a:spcBef>
              <a:buClr>
                <a:srgbClr val="000000"/>
              </a:buClr>
              <a:buSzPts val="1600"/>
              <a:buNone/>
            </a:pPr>
            <a:r>
              <a:rPr lang="en-GB" sz="1400" dirty="0">
                <a:latin typeface="Georgia" panose="02040502050405020303" pitchFamily="18" charset="0"/>
              </a:rPr>
              <a:t>2. Indicate physical violations</a:t>
            </a:r>
          </a:p>
          <a:p>
            <a:pPr marL="127000" lvl="0" indent="0">
              <a:spcBef>
                <a:spcPts val="0"/>
              </a:spcBef>
              <a:buClr>
                <a:srgbClr val="000000"/>
              </a:buClr>
              <a:buSzPts val="1600"/>
              <a:buNone/>
            </a:pPr>
            <a:r>
              <a:rPr lang="en-GB" sz="1400" dirty="0">
                <a:latin typeface="Georgia" panose="02040502050405020303" pitchFamily="18" charset="0"/>
              </a:rPr>
              <a:t>3. Calculate losses</a:t>
            </a:r>
          </a:p>
          <a:p>
            <a:pPr marL="127000" lvl="0" indent="0">
              <a:spcBef>
                <a:spcPts val="0"/>
              </a:spcBef>
              <a:buClr>
                <a:srgbClr val="000000"/>
              </a:buClr>
              <a:buSzPts val="1600"/>
              <a:buNone/>
            </a:pPr>
            <a:r>
              <a:rPr lang="en-GB" sz="1400" dirty="0">
                <a:latin typeface="Georgia" panose="02040502050405020303" pitchFamily="18" charset="0"/>
              </a:rPr>
              <a:t>4. Calculate power generation due to fluctuation in dispatch profiles</a:t>
            </a:r>
            <a:endParaRPr sz="1400" dirty="0">
              <a:solidFill>
                <a:srgbClr val="000000"/>
              </a:solidFill>
              <a:latin typeface="Georgia" panose="02040502050405020303" pitchFamily="18" charset="0"/>
              <a:ea typeface="Georgia"/>
              <a:cs typeface="Georgia"/>
              <a:sym typeface="Georgia"/>
            </a:endParaRPr>
          </a:p>
          <a:p>
            <a:pPr marL="1371600" lvl="0" indent="0" algn="l" rtl="0">
              <a:spcBef>
                <a:spcPts val="0"/>
              </a:spcBef>
              <a:spcAft>
                <a:spcPts val="0"/>
              </a:spcAft>
              <a:buNone/>
            </a:pPr>
            <a:endParaRPr sz="140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269968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265523" y="-118272"/>
            <a:ext cx="70905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A6D6"/>
              </a:buClr>
              <a:buSzPts val="3600"/>
              <a:buFont typeface="Arial"/>
              <a:buNone/>
            </a:pPr>
            <a:r>
              <a:rPr lang="en-US" dirty="0">
                <a:solidFill>
                  <a:schemeClr val="bg2"/>
                </a:solidFill>
                <a:latin typeface="Georgia"/>
                <a:ea typeface="Georgia"/>
                <a:cs typeface="Georgia"/>
                <a:sym typeface="Georgia"/>
              </a:rPr>
              <a:t>Model of the system</a:t>
            </a:r>
            <a:endParaRPr lang="nl-NL" dirty="0">
              <a:solidFill>
                <a:schemeClr val="bg2"/>
              </a:solidFill>
              <a:latin typeface="Georgia"/>
              <a:ea typeface="Georgia"/>
              <a:cs typeface="Georgia"/>
            </a:endParaRPr>
          </a:p>
        </p:txBody>
      </p:sp>
      <p:sp>
        <p:nvSpPr>
          <p:cNvPr id="63" name="Google Shape;63;g872277546c_2_5"/>
          <p:cNvSpPr txBox="1">
            <a:spLocks noGrp="1"/>
          </p:cNvSpPr>
          <p:nvPr>
            <p:ph type="body" idx="1"/>
          </p:nvPr>
        </p:nvSpPr>
        <p:spPr>
          <a:xfrm>
            <a:off x="5655899" y="704814"/>
            <a:ext cx="4575900" cy="3615600"/>
          </a:xfrm>
          <a:prstGeom prst="rect">
            <a:avLst/>
          </a:prstGeom>
          <a:noFill/>
          <a:ln>
            <a:noFill/>
          </a:ln>
        </p:spPr>
        <p:txBody>
          <a:bodyPr spcFirstLastPara="1" wrap="square" lIns="91425" tIns="45700" rIns="91425" bIns="45700" anchor="t" anchorCtr="0">
            <a:noAutofit/>
          </a:bodyPr>
          <a:lstStyle/>
          <a:p>
            <a:pPr>
              <a:spcBef>
                <a:spcPts val="0"/>
              </a:spcBef>
              <a:buFont typeface="Georgia"/>
              <a:buChar char="•"/>
            </a:pPr>
            <a:r>
              <a:rPr lang="en-US" sz="2000" dirty="0">
                <a:latin typeface="Georgia"/>
              </a:rPr>
              <a:t>System topology</a:t>
            </a:r>
          </a:p>
          <a:p>
            <a:pPr>
              <a:spcBef>
                <a:spcPts val="0"/>
              </a:spcBef>
              <a:buFont typeface="Georgia"/>
              <a:buChar char="•"/>
            </a:pPr>
            <a:r>
              <a:rPr lang="en-US" sz="2000" dirty="0">
                <a:latin typeface="Georgia"/>
              </a:rPr>
              <a:t>Modeling tool: </a:t>
            </a:r>
            <a:r>
              <a:rPr lang="en-US" sz="2000" dirty="0" err="1">
                <a:latin typeface="Georgia"/>
              </a:rPr>
              <a:t>MatPower</a:t>
            </a:r>
            <a:endParaRPr lang="en-US" sz="2000" dirty="0">
              <a:latin typeface="Georgia"/>
            </a:endParaRPr>
          </a:p>
          <a:p>
            <a:pPr marL="114300" indent="0">
              <a:spcBef>
                <a:spcPts val="0"/>
              </a:spcBef>
              <a:buNone/>
            </a:pPr>
            <a:endParaRPr lang="en-US" dirty="0">
              <a:latin typeface="Georgia"/>
            </a:endParaRPr>
          </a:p>
          <a:p>
            <a:pPr>
              <a:spcBef>
                <a:spcPts val="0"/>
              </a:spcBef>
              <a:buFont typeface="Georgia"/>
              <a:buChar char="•"/>
            </a:pPr>
            <a:endParaRPr lang="en-US" dirty="0">
              <a:latin typeface="Georgia"/>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latin typeface="Georgia"/>
              <a:ea typeface="Georgia"/>
            </a:endParaRPr>
          </a:p>
          <a:p>
            <a:pPr>
              <a:spcBef>
                <a:spcPts val="0"/>
              </a:spcBef>
              <a:buFont typeface="Georgia"/>
              <a:buChar char="•"/>
            </a:pPr>
            <a:endParaRPr lang="en-US" dirty="0">
              <a:ea typeface="Georgia"/>
            </a:endParaRPr>
          </a:p>
          <a:p>
            <a:pPr marL="114300" indent="0">
              <a:spcBef>
                <a:spcPts val="0"/>
              </a:spcBef>
              <a:buNone/>
            </a:pPr>
            <a:endParaRPr lang="en-US" dirty="0">
              <a:latin typeface="Georgia"/>
              <a:ea typeface="Georgia"/>
            </a:endParaRPr>
          </a:p>
        </p:txBody>
      </p:sp>
      <p:pic>
        <p:nvPicPr>
          <p:cNvPr id="4" name="Picture 3" descr="A close up of text on a white background&#10;&#10;Description automatically generated">
            <a:extLst>
              <a:ext uri="{FF2B5EF4-FFF2-40B4-BE49-F238E27FC236}">
                <a16:creationId xmlns:a16="http://schemas.microsoft.com/office/drawing/2014/main" id="{F7940ADF-36EA-4732-93B7-4808CDB30774}"/>
              </a:ext>
            </a:extLst>
          </p:cNvPr>
          <p:cNvPicPr>
            <a:picLocks noChangeAspect="1"/>
          </p:cNvPicPr>
          <p:nvPr/>
        </p:nvPicPr>
        <p:blipFill>
          <a:blip r:embed="rId3"/>
          <a:stretch>
            <a:fillRect/>
          </a:stretch>
        </p:blipFill>
        <p:spPr>
          <a:xfrm>
            <a:off x="1576267" y="704814"/>
            <a:ext cx="4260177" cy="4438686"/>
          </a:xfrm>
          <a:prstGeom prst="rect">
            <a:avLst/>
          </a:prstGeom>
        </p:spPr>
      </p:pic>
    </p:spTree>
    <p:extLst>
      <p:ext uri="{BB962C8B-B14F-4D97-AF65-F5344CB8AC3E}">
        <p14:creationId xmlns:p14="http://schemas.microsoft.com/office/powerpoint/2010/main" val="3012930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865098" y="190990"/>
            <a:ext cx="8934221" cy="857400"/>
          </a:xfrm>
          <a:prstGeom prst="rect">
            <a:avLst/>
          </a:prstGeom>
          <a:noFill/>
          <a:ln>
            <a:noFill/>
          </a:ln>
        </p:spPr>
        <p:txBody>
          <a:bodyPr spcFirstLastPara="1" wrap="square" lIns="91425" tIns="45700" rIns="91425" bIns="45700" anchor="ctr" anchorCtr="0">
            <a:noAutofit/>
          </a:bodyPr>
          <a:lstStyle/>
          <a:p>
            <a:pPr algn="ctr">
              <a:buSzPts val="3600"/>
            </a:pPr>
            <a:r>
              <a:rPr lang="en-US" dirty="0">
                <a:latin typeface="Georgia"/>
                <a:ea typeface="Georgia"/>
                <a:cs typeface="Georgia"/>
              </a:rPr>
              <a:t>Cable   &amp;       Transformer  modeling        </a:t>
            </a:r>
            <a:endParaRPr lang="nl-NL" dirty="0"/>
          </a:p>
        </p:txBody>
      </p:sp>
      <p:sp>
        <p:nvSpPr>
          <p:cNvPr id="69" name="Google Shape;69;g872277546c_1_1"/>
          <p:cNvSpPr txBox="1">
            <a:spLocks noGrp="1"/>
          </p:cNvSpPr>
          <p:nvPr>
            <p:ph type="body" idx="1"/>
          </p:nvPr>
        </p:nvSpPr>
        <p:spPr>
          <a:xfrm>
            <a:off x="1148982" y="1075190"/>
            <a:ext cx="7090500" cy="3615600"/>
          </a:xfrm>
          <a:prstGeom prst="rect">
            <a:avLst/>
          </a:prstGeom>
          <a:noFill/>
          <a:ln>
            <a:noFill/>
          </a:ln>
        </p:spPr>
        <p:txBody>
          <a:bodyPr spcFirstLastPara="1" wrap="square" lIns="91425" tIns="45700" rIns="91425" bIns="45700" anchor="t" anchorCtr="0">
            <a:noAutofit/>
          </a:bodyPr>
          <a:lstStyle/>
          <a:p>
            <a:pPr indent="-406400">
              <a:spcBef>
                <a:spcPts val="0"/>
              </a:spcBef>
              <a:buSzPts val="2800"/>
              <a:buFont typeface="Georgia"/>
              <a:buChar char="•"/>
            </a:pPr>
            <a:r>
              <a:rPr lang="en-US" sz="2000" dirty="0">
                <a:latin typeface="Georgia"/>
                <a:ea typeface="Georgia"/>
                <a:cs typeface="Georgia"/>
                <a:sym typeface="Georgia"/>
              </a:rPr>
              <a:t>Cable </a:t>
            </a:r>
            <a:r>
              <a:rPr lang="el-GR" sz="2000" dirty="0">
                <a:solidFill>
                  <a:srgbClr val="222222"/>
                </a:solidFill>
                <a:highlight>
                  <a:srgbClr val="FFFFFF"/>
                </a:highlight>
                <a:latin typeface="Georgia"/>
                <a:ea typeface="Georgia"/>
                <a:cs typeface="Georgia"/>
                <a:sym typeface="Georgia"/>
              </a:rPr>
              <a:t>π</a:t>
            </a:r>
            <a:r>
              <a:rPr lang="el-GR" sz="2000" dirty="0">
                <a:latin typeface="Georgia"/>
                <a:ea typeface="Georgia"/>
                <a:cs typeface="Georgia"/>
                <a:sym typeface="Georgia"/>
              </a:rPr>
              <a:t>-</a:t>
            </a:r>
            <a:r>
              <a:rPr lang="en-US" sz="2000" dirty="0">
                <a:latin typeface="Georgia"/>
                <a:ea typeface="Georgia"/>
                <a:cs typeface="Georgia"/>
                <a:sym typeface="Georgia"/>
              </a:rPr>
              <a:t>model</a:t>
            </a:r>
            <a:endParaRPr lang="en-US" sz="2000" dirty="0">
              <a:latin typeface="Georgia"/>
              <a:ea typeface="Georgia"/>
              <a:cs typeface="Georgia"/>
            </a:endParaRPr>
          </a:p>
          <a:p>
            <a:pPr lvl="0" algn="l" rtl="0">
              <a:spcBef>
                <a:spcPts val="0"/>
              </a:spcBef>
              <a:spcAft>
                <a:spcPts val="0"/>
              </a:spcAft>
              <a:buSzPts val="1800"/>
            </a:pPr>
            <a:r>
              <a:rPr lang="en-US" sz="2000" dirty="0">
                <a:latin typeface="Georgia"/>
                <a:ea typeface="Georgia"/>
                <a:cs typeface="Georgia"/>
                <a:sym typeface="Georgia"/>
              </a:rPr>
              <a:t>Cable data</a:t>
            </a:r>
            <a:endParaRPr lang="en-US" sz="2000" dirty="0">
              <a:latin typeface="Georgia"/>
              <a:ea typeface="Georgia"/>
              <a:cs typeface="Georgia"/>
            </a:endParaRPr>
          </a:p>
          <a:p>
            <a:pPr marL="914400" lvl="1" indent="-342900" algn="l" rtl="0">
              <a:spcBef>
                <a:spcPts val="0"/>
              </a:spcBef>
              <a:spcAft>
                <a:spcPts val="0"/>
              </a:spcAft>
              <a:buSzPts val="1800"/>
              <a:buFont typeface="Georgia"/>
              <a:buChar char="–"/>
            </a:pPr>
            <a:r>
              <a:rPr lang="en-US" sz="2000" dirty="0">
                <a:latin typeface="Georgia"/>
                <a:ea typeface="Georgia"/>
                <a:cs typeface="Georgia"/>
                <a:sym typeface="Georgia"/>
              </a:rPr>
              <a:t>3x1Cx2500 mm2 Al XLPE</a:t>
            </a:r>
            <a:endParaRPr lang="en-US" sz="2000" dirty="0">
              <a:latin typeface="Georgia"/>
              <a:ea typeface="Georgia"/>
              <a:cs typeface="Georgia"/>
            </a:endParaRPr>
          </a:p>
          <a:p>
            <a:pPr marL="914400" lvl="1" indent="-342900" algn="l" rtl="0">
              <a:spcBef>
                <a:spcPts val="0"/>
              </a:spcBef>
              <a:spcAft>
                <a:spcPts val="0"/>
              </a:spcAft>
              <a:buSzPts val="1800"/>
              <a:buFont typeface="Georgia"/>
              <a:buChar char="–"/>
            </a:pPr>
            <a:r>
              <a:rPr lang="en-US" sz="2000" dirty="0">
                <a:latin typeface="Georgia"/>
                <a:ea typeface="Georgia"/>
                <a:cs typeface="Georgia"/>
                <a:sym typeface="Georgia"/>
              </a:rPr>
              <a:t>3x1Cx1000 mm2 Al XLPE</a:t>
            </a:r>
            <a:endParaRPr lang="en-US" sz="2000" dirty="0">
              <a:latin typeface="Georgia"/>
              <a:ea typeface="Georgia"/>
              <a:cs typeface="Georgia"/>
            </a:endParaRPr>
          </a:p>
          <a:p>
            <a:pPr marL="914400" lvl="1" indent="-342900" algn="l" rtl="0">
              <a:spcBef>
                <a:spcPts val="0"/>
              </a:spcBef>
              <a:spcAft>
                <a:spcPts val="0"/>
              </a:spcAft>
              <a:buSzPts val="1800"/>
              <a:buFont typeface="Georgia"/>
              <a:buChar char="–"/>
            </a:pPr>
            <a:r>
              <a:rPr lang="en-US" sz="2000" dirty="0">
                <a:latin typeface="Georgia"/>
                <a:ea typeface="Georgia"/>
                <a:cs typeface="Georgia"/>
                <a:sym typeface="Georgia"/>
              </a:rPr>
              <a:t>1x800 mm2 AAC Conductor</a:t>
            </a:r>
            <a:endParaRPr lang="en-US" sz="2000" dirty="0">
              <a:latin typeface="Georgia"/>
              <a:ea typeface="Georgia"/>
              <a:cs typeface="Georgia"/>
            </a:endParaRPr>
          </a:p>
          <a:p>
            <a:pPr lvl="1">
              <a:spcBef>
                <a:spcPts val="0"/>
              </a:spcBef>
            </a:pPr>
            <a:endParaRPr lang="en-US" sz="1600" dirty="0">
              <a:latin typeface="Georgia"/>
              <a:ea typeface="Georgia"/>
              <a:cs typeface="Georgia"/>
            </a:endParaRPr>
          </a:p>
          <a:p>
            <a:pPr indent="0">
              <a:spcBef>
                <a:spcPts val="0"/>
              </a:spcBef>
              <a:buNone/>
            </a:pPr>
            <a:endParaRPr lang="en-US" dirty="0">
              <a:latin typeface="Georgia"/>
              <a:ea typeface="Georgia"/>
              <a:cs typeface="Georgia"/>
            </a:endParaRPr>
          </a:p>
        </p:txBody>
      </p:sp>
      <p:pic>
        <p:nvPicPr>
          <p:cNvPr id="2" name="Picture 2" descr="A close up of a clock&#10;&#10;Description generated with high confidence">
            <a:extLst>
              <a:ext uri="{FF2B5EF4-FFF2-40B4-BE49-F238E27FC236}">
                <a16:creationId xmlns:a16="http://schemas.microsoft.com/office/drawing/2014/main" id="{F8CBC194-5F57-47F9-B55B-2561C21FC135}"/>
              </a:ext>
            </a:extLst>
          </p:cNvPr>
          <p:cNvPicPr>
            <a:picLocks noChangeAspect="1"/>
          </p:cNvPicPr>
          <p:nvPr/>
        </p:nvPicPr>
        <p:blipFill>
          <a:blip r:embed="rId3"/>
          <a:stretch>
            <a:fillRect/>
          </a:stretch>
        </p:blipFill>
        <p:spPr>
          <a:xfrm>
            <a:off x="1696841" y="2896236"/>
            <a:ext cx="4051852" cy="2109388"/>
          </a:xfrm>
          <a:prstGeom prst="rect">
            <a:avLst/>
          </a:prstGeom>
        </p:spPr>
      </p:pic>
      <p:sp>
        <p:nvSpPr>
          <p:cNvPr id="4" name="Google Shape;69;g872277546c_1_1">
            <a:extLst>
              <a:ext uri="{FF2B5EF4-FFF2-40B4-BE49-F238E27FC236}">
                <a16:creationId xmlns:a16="http://schemas.microsoft.com/office/drawing/2014/main" id="{23851DDE-D9E3-4E56-A0B6-8980B9AD7331}"/>
              </a:ext>
            </a:extLst>
          </p:cNvPr>
          <p:cNvSpPr txBox="1">
            <a:spLocks/>
          </p:cNvSpPr>
          <p:nvPr/>
        </p:nvSpPr>
        <p:spPr>
          <a:xfrm>
            <a:off x="4733651" y="1063375"/>
            <a:ext cx="7090500" cy="3615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rgbClr val="00A6D6"/>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00A6D6"/>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rgbClr val="00A6D6"/>
              </a:buClr>
              <a:buSzPts val="18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393700">
              <a:spcBef>
                <a:spcPts val="0"/>
              </a:spcBef>
            </a:pPr>
            <a:r>
              <a:rPr lang="en-US" sz="2000" dirty="0">
                <a:latin typeface="Georgia"/>
                <a:ea typeface="Georgia"/>
                <a:cs typeface="Georgia"/>
              </a:rPr>
              <a:t>Transformer data</a:t>
            </a:r>
            <a:endParaRPr lang="nl-NL" dirty="0"/>
          </a:p>
          <a:p>
            <a:pPr lvl="1">
              <a:spcBef>
                <a:spcPts val="0"/>
              </a:spcBef>
            </a:pPr>
            <a:r>
              <a:rPr lang="en-US" sz="1600" dirty="0">
                <a:latin typeface="Georgia"/>
                <a:ea typeface="Georgia"/>
                <a:cs typeface="Georgia"/>
              </a:rPr>
              <a:t>Losses</a:t>
            </a:r>
          </a:p>
          <a:p>
            <a:pPr lvl="1">
              <a:spcBef>
                <a:spcPts val="0"/>
              </a:spcBef>
            </a:pPr>
            <a:r>
              <a:rPr lang="en-US" sz="1600" dirty="0">
                <a:latin typeface="Georgia"/>
                <a:ea typeface="Georgia"/>
                <a:cs typeface="Georgia"/>
              </a:rPr>
              <a:t>Voltage tap positions</a:t>
            </a:r>
          </a:p>
          <a:p>
            <a:pPr lvl="1">
              <a:spcBef>
                <a:spcPts val="0"/>
              </a:spcBef>
            </a:pPr>
            <a:endParaRPr lang="en-US" sz="1600" dirty="0">
              <a:latin typeface="Georgia"/>
              <a:ea typeface="Georgia"/>
              <a:cs typeface="Georgia"/>
            </a:endParaRPr>
          </a:p>
          <a:p>
            <a:pPr indent="0">
              <a:spcBef>
                <a:spcPts val="0"/>
              </a:spcBef>
              <a:buFont typeface="Arial"/>
              <a:buNone/>
            </a:pPr>
            <a:endParaRPr lang="en-US" dirty="0">
              <a:latin typeface="Georgia"/>
              <a:ea typeface="Georgia"/>
              <a:cs typeface="Georgia"/>
            </a:endParaRPr>
          </a:p>
        </p:txBody>
      </p:sp>
      <mc:AlternateContent xmlns:mc="http://schemas.openxmlformats.org/markup-compatibility/2006" xmlns:p14="http://schemas.microsoft.com/office/powerpoint/2010/main">
        <mc:Choice Requires="p14">
          <p:contentPart p14:bwMode="auto" r:id="rId4">
            <p14:nvContentPartPr>
              <p14:cNvPr id="11" name="Inkt 10">
                <a:extLst>
                  <a:ext uri="{FF2B5EF4-FFF2-40B4-BE49-F238E27FC236}">
                    <a16:creationId xmlns:a16="http://schemas.microsoft.com/office/drawing/2014/main" id="{B0934EB2-C658-4235-B404-7EA8BC1EE363}"/>
                  </a:ext>
                </a:extLst>
              </p14:cNvPr>
              <p14:cNvContentPartPr/>
              <p14:nvPr/>
            </p14:nvContentPartPr>
            <p14:xfrm>
              <a:off x="7300232" y="2968625"/>
              <a:ext cx="9524" cy="9524"/>
            </p14:xfrm>
          </p:contentPart>
        </mc:Choice>
        <mc:Fallback xmlns="">
          <p:pic>
            <p:nvPicPr>
              <p:cNvPr id="11" name="Inkt 10">
                <a:extLst>
                  <a:ext uri="{FF2B5EF4-FFF2-40B4-BE49-F238E27FC236}">
                    <a16:creationId xmlns:a16="http://schemas.microsoft.com/office/drawing/2014/main" id="{B0934EB2-C658-4235-B404-7EA8BC1EE363}"/>
                  </a:ext>
                </a:extLst>
              </p:cNvPr>
              <p:cNvPicPr/>
              <p:nvPr/>
            </p:nvPicPr>
            <p:blipFill>
              <a:blip r:embed="rId5"/>
              <a:stretch>
                <a:fillRect/>
              </a:stretch>
            </p:blipFill>
            <p:spPr>
              <a:xfrm>
                <a:off x="6824032" y="2492425"/>
                <a:ext cx="952400" cy="952400"/>
              </a:xfrm>
              <a:prstGeom prst="rect">
                <a:avLst/>
              </a:prstGeom>
            </p:spPr>
          </p:pic>
        </mc:Fallback>
      </mc:AlternateContent>
      <p:sp>
        <p:nvSpPr>
          <p:cNvPr id="6" name="Ovaal 5">
            <a:extLst>
              <a:ext uri="{FF2B5EF4-FFF2-40B4-BE49-F238E27FC236}">
                <a16:creationId xmlns:a16="http://schemas.microsoft.com/office/drawing/2014/main" id="{7FF459C7-A06D-4B5A-977B-650D5989DA71}"/>
              </a:ext>
            </a:extLst>
          </p:cNvPr>
          <p:cNvSpPr/>
          <p:nvPr/>
        </p:nvSpPr>
        <p:spPr>
          <a:xfrm>
            <a:off x="3170146" y="3671520"/>
            <a:ext cx="870857" cy="834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DE536AE9-6334-49F1-9F9F-31D04EE83963}"/>
              </a:ext>
            </a:extLst>
          </p:cNvPr>
          <p:cNvSpPr/>
          <p:nvPr/>
        </p:nvSpPr>
        <p:spPr>
          <a:xfrm>
            <a:off x="3522530" y="2871175"/>
            <a:ext cx="1578429" cy="7529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104446" y="65699"/>
            <a:ext cx="70905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A6D6"/>
              </a:buClr>
              <a:buSzPts val="3600"/>
              <a:buFont typeface="Arial"/>
              <a:buNone/>
            </a:pPr>
            <a:r>
              <a:rPr lang="en-US" dirty="0">
                <a:solidFill>
                  <a:schemeClr val="bg2"/>
                </a:solidFill>
                <a:latin typeface="Georgia"/>
                <a:ea typeface="Georgia"/>
                <a:cs typeface="Georgia"/>
                <a:sym typeface="Georgia"/>
              </a:rPr>
              <a:t>WTG modeling</a:t>
            </a:r>
            <a:endParaRPr lang="nl-NL" dirty="0">
              <a:solidFill>
                <a:schemeClr val="bg2"/>
              </a:solidFill>
              <a:latin typeface="Georgia"/>
              <a:ea typeface="Georgia"/>
              <a:cs typeface="Georgia"/>
            </a:endParaRPr>
          </a:p>
        </p:txBody>
      </p:sp>
      <p:sp>
        <p:nvSpPr>
          <p:cNvPr id="63" name="Google Shape;63;g872277546c_2_5"/>
          <p:cNvSpPr txBox="1">
            <a:spLocks noGrp="1"/>
          </p:cNvSpPr>
          <p:nvPr>
            <p:ph type="body" idx="1"/>
          </p:nvPr>
        </p:nvSpPr>
        <p:spPr>
          <a:xfrm>
            <a:off x="1655399" y="823086"/>
            <a:ext cx="4575900" cy="3615600"/>
          </a:xfrm>
          <a:prstGeom prst="rect">
            <a:avLst/>
          </a:prstGeom>
          <a:noFill/>
          <a:ln>
            <a:noFill/>
          </a:ln>
        </p:spPr>
        <p:txBody>
          <a:bodyPr spcFirstLastPara="1" wrap="square" lIns="91425" tIns="45700" rIns="91425" bIns="45700" anchor="t" anchorCtr="0">
            <a:noAutofit/>
          </a:bodyPr>
          <a:lstStyle/>
          <a:p>
            <a:pPr>
              <a:spcBef>
                <a:spcPts val="0"/>
              </a:spcBef>
              <a:buFont typeface="Georgia"/>
              <a:buChar char="•"/>
            </a:pPr>
            <a:r>
              <a:rPr lang="en-US" sz="2000" dirty="0">
                <a:latin typeface="Georgia"/>
              </a:rPr>
              <a:t>Aggregated model</a:t>
            </a:r>
          </a:p>
          <a:p>
            <a:pPr>
              <a:spcBef>
                <a:spcPts val="0"/>
              </a:spcBef>
              <a:buFont typeface="Georgia"/>
              <a:buChar char="•"/>
            </a:pPr>
            <a:endParaRPr lang="en-US" sz="2000" dirty="0">
              <a:latin typeface="Georgia"/>
            </a:endParaRPr>
          </a:p>
          <a:p>
            <a:pPr>
              <a:spcBef>
                <a:spcPts val="0"/>
              </a:spcBef>
              <a:buFont typeface="Georgia"/>
              <a:buChar char="•"/>
            </a:pPr>
            <a:endParaRPr lang="en-US" sz="2000" b="1" dirty="0">
              <a:latin typeface="Georgia"/>
            </a:endParaRPr>
          </a:p>
          <a:p>
            <a:pPr marL="114300" indent="0">
              <a:spcBef>
                <a:spcPts val="0"/>
              </a:spcBef>
              <a:buNone/>
            </a:pPr>
            <a:endParaRPr lang="en-US" sz="2000" b="1" dirty="0">
              <a:latin typeface="Georgia"/>
            </a:endParaRPr>
          </a:p>
          <a:p>
            <a:pPr>
              <a:spcBef>
                <a:spcPts val="0"/>
              </a:spcBef>
              <a:buFont typeface="Georgia"/>
              <a:buChar char="•"/>
            </a:pPr>
            <a:r>
              <a:rPr lang="en-US" sz="2000" dirty="0">
                <a:latin typeface="Georgia"/>
              </a:rPr>
              <a:t>String level model</a:t>
            </a:r>
          </a:p>
          <a:p>
            <a:pPr lvl="1">
              <a:spcBef>
                <a:spcPts val="0"/>
              </a:spcBef>
            </a:pPr>
            <a:r>
              <a:rPr lang="en-US" sz="1600" dirty="0">
                <a:latin typeface="Georgia"/>
              </a:rPr>
              <a:t>91 WTGs </a:t>
            </a:r>
          </a:p>
          <a:p>
            <a:pPr lvl="1">
              <a:spcBef>
                <a:spcPts val="0"/>
              </a:spcBef>
            </a:pPr>
            <a:r>
              <a:rPr lang="en-US" sz="1600" dirty="0">
                <a:latin typeface="Georgia"/>
              </a:rPr>
              <a:t>Spread over 4 main bus bars</a:t>
            </a:r>
          </a:p>
          <a:p>
            <a:pPr marL="114300" indent="0">
              <a:spcBef>
                <a:spcPts val="0"/>
              </a:spcBef>
              <a:buNone/>
            </a:pPr>
            <a:endParaRPr lang="en-US" dirty="0">
              <a:latin typeface="Georgia"/>
            </a:endParaRPr>
          </a:p>
          <a:p>
            <a:pPr>
              <a:spcBef>
                <a:spcPts val="0"/>
              </a:spcBef>
              <a:buFont typeface="Georgia"/>
              <a:buChar char="•"/>
            </a:pPr>
            <a:endParaRPr lang="en-US" dirty="0">
              <a:latin typeface="Georgia"/>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latin typeface="Georgia"/>
              <a:ea typeface="Georgia"/>
            </a:endParaRPr>
          </a:p>
          <a:p>
            <a:pPr>
              <a:spcBef>
                <a:spcPts val="0"/>
              </a:spcBef>
              <a:buFont typeface="Georgia"/>
              <a:buChar char="•"/>
            </a:pPr>
            <a:endParaRPr lang="en-US" dirty="0">
              <a:ea typeface="Georgia"/>
            </a:endParaRPr>
          </a:p>
          <a:p>
            <a:pPr marL="114300" indent="0">
              <a:spcBef>
                <a:spcPts val="0"/>
              </a:spcBef>
              <a:buNone/>
            </a:pPr>
            <a:endParaRPr lang="en-US" dirty="0">
              <a:latin typeface="Georgia"/>
              <a:ea typeface="Georgia"/>
            </a:endParaRPr>
          </a:p>
        </p:txBody>
      </p:sp>
      <p:pic>
        <p:nvPicPr>
          <p:cNvPr id="3" name="Picture 2" descr="A picture containing clock, sitting, black, display&#10;&#10;Description automatically generated">
            <a:extLst>
              <a:ext uri="{FF2B5EF4-FFF2-40B4-BE49-F238E27FC236}">
                <a16:creationId xmlns:a16="http://schemas.microsoft.com/office/drawing/2014/main" id="{C912DF6B-FF57-4A48-8B95-654322FFA7C2}"/>
              </a:ext>
            </a:extLst>
          </p:cNvPr>
          <p:cNvPicPr>
            <a:picLocks noChangeAspect="1"/>
          </p:cNvPicPr>
          <p:nvPr/>
        </p:nvPicPr>
        <p:blipFill rotWithShape="1">
          <a:blip r:embed="rId3"/>
          <a:srcRect l="25889" t="32674" r="20324" b="53649"/>
          <a:stretch/>
        </p:blipFill>
        <p:spPr>
          <a:xfrm>
            <a:off x="2147208" y="1251786"/>
            <a:ext cx="2686647" cy="8574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E1F9F79-AA3E-4E39-A539-75A4935708D0}"/>
              </a:ext>
            </a:extLst>
          </p:cNvPr>
          <p:cNvPicPr>
            <a:picLocks noChangeAspect="1"/>
          </p:cNvPicPr>
          <p:nvPr/>
        </p:nvPicPr>
        <p:blipFill>
          <a:blip r:embed="rId4"/>
          <a:stretch>
            <a:fillRect/>
          </a:stretch>
        </p:blipFill>
        <p:spPr>
          <a:xfrm>
            <a:off x="2076879" y="2946646"/>
            <a:ext cx="5777164" cy="2024254"/>
          </a:xfrm>
          <a:prstGeom prst="rect">
            <a:avLst/>
          </a:prstGeom>
        </p:spPr>
      </p:pic>
    </p:spTree>
    <p:extLst>
      <p:ext uri="{BB962C8B-B14F-4D97-AF65-F5344CB8AC3E}">
        <p14:creationId xmlns:p14="http://schemas.microsoft.com/office/powerpoint/2010/main" val="1515082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104446" y="65699"/>
            <a:ext cx="70905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A6D6"/>
              </a:buClr>
              <a:buSzPts val="3600"/>
              <a:buFont typeface="Arial"/>
              <a:buNone/>
            </a:pPr>
            <a:r>
              <a:rPr lang="en-US" dirty="0">
                <a:solidFill>
                  <a:schemeClr val="bg2"/>
                </a:solidFill>
                <a:latin typeface="Georgia"/>
                <a:ea typeface="Georgia"/>
                <a:cs typeface="Georgia"/>
                <a:sym typeface="Georgia"/>
              </a:rPr>
              <a:t>WTG modeling</a:t>
            </a:r>
            <a:endParaRPr lang="nl-NL" dirty="0">
              <a:solidFill>
                <a:schemeClr val="bg2"/>
              </a:solidFill>
              <a:latin typeface="Georgia"/>
              <a:ea typeface="Georgia"/>
              <a:cs typeface="Georgia"/>
            </a:endParaRPr>
          </a:p>
        </p:txBody>
      </p:sp>
      <p:sp>
        <p:nvSpPr>
          <p:cNvPr id="63" name="Google Shape;63;g872277546c_2_5"/>
          <p:cNvSpPr txBox="1">
            <a:spLocks noGrp="1"/>
          </p:cNvSpPr>
          <p:nvPr>
            <p:ph type="body" idx="1"/>
          </p:nvPr>
        </p:nvSpPr>
        <p:spPr>
          <a:xfrm>
            <a:off x="1347108" y="823086"/>
            <a:ext cx="7692446" cy="3615600"/>
          </a:xfrm>
          <a:prstGeom prst="rect">
            <a:avLst/>
          </a:prstGeom>
          <a:noFill/>
          <a:ln>
            <a:noFill/>
          </a:ln>
        </p:spPr>
        <p:txBody>
          <a:bodyPr spcFirstLastPara="1" wrap="square" lIns="91425" tIns="45700" rIns="91425" bIns="45700" anchor="t" anchorCtr="0">
            <a:noAutofit/>
          </a:bodyPr>
          <a:lstStyle/>
          <a:p>
            <a:pPr lvl="1">
              <a:spcBef>
                <a:spcPts val="0"/>
              </a:spcBef>
              <a:buFont typeface="Georgia"/>
              <a:buChar char="•"/>
            </a:pPr>
            <a:r>
              <a:rPr lang="en-US" sz="2000" dirty="0" err="1">
                <a:latin typeface="Georgia"/>
              </a:rPr>
              <a:t>Capablity</a:t>
            </a:r>
            <a:r>
              <a:rPr lang="en-US" sz="2000" dirty="0">
                <a:latin typeface="Georgia"/>
              </a:rPr>
              <a:t> curves</a:t>
            </a:r>
          </a:p>
          <a:p>
            <a:pPr marL="571500" lvl="1" indent="0">
              <a:spcBef>
                <a:spcPts val="0"/>
              </a:spcBef>
              <a:buNone/>
            </a:pPr>
            <a:endParaRPr lang="en-US" sz="1600" dirty="0">
              <a:latin typeface="Georgia"/>
            </a:endParaRPr>
          </a:p>
          <a:p>
            <a:pPr marL="571500" lvl="1" indent="0">
              <a:spcBef>
                <a:spcPts val="0"/>
              </a:spcBef>
              <a:buNone/>
            </a:pPr>
            <a:r>
              <a:rPr lang="en-US" sz="1600" dirty="0">
                <a:latin typeface="Georgia"/>
              </a:rPr>
              <a:t>Aggregated model                                              String level model</a:t>
            </a:r>
          </a:p>
          <a:p>
            <a:pPr marL="571500" lvl="1" indent="0">
              <a:spcBef>
                <a:spcPts val="0"/>
              </a:spcBef>
              <a:buNone/>
            </a:pPr>
            <a:r>
              <a:rPr lang="en-US" dirty="0">
                <a:latin typeface="Georgia"/>
              </a:rPr>
              <a:t>		</a:t>
            </a:r>
          </a:p>
          <a:p>
            <a:pPr>
              <a:spcBef>
                <a:spcPts val="0"/>
              </a:spcBef>
              <a:buFont typeface="Georgia"/>
              <a:buChar char="•"/>
            </a:pPr>
            <a:endParaRPr lang="en-US" dirty="0">
              <a:latin typeface="Georgia"/>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latin typeface="Georgia"/>
              <a:ea typeface="Georgia"/>
            </a:endParaRPr>
          </a:p>
          <a:p>
            <a:pPr>
              <a:spcBef>
                <a:spcPts val="0"/>
              </a:spcBef>
              <a:buFont typeface="Georgia"/>
              <a:buChar char="•"/>
            </a:pPr>
            <a:endParaRPr lang="en-US" dirty="0">
              <a:ea typeface="Georgia"/>
            </a:endParaRPr>
          </a:p>
          <a:p>
            <a:pPr marL="114300" indent="0">
              <a:spcBef>
                <a:spcPts val="0"/>
              </a:spcBef>
              <a:buNone/>
            </a:pPr>
            <a:endParaRPr lang="en-US" dirty="0">
              <a:latin typeface="Georgia"/>
              <a:ea typeface="Georgia"/>
            </a:endParaRPr>
          </a:p>
        </p:txBody>
      </p:sp>
      <p:pic>
        <p:nvPicPr>
          <p:cNvPr id="4" name="Picture 3" descr="A close up of a map&#10;&#10;Description automatically generated">
            <a:extLst>
              <a:ext uri="{FF2B5EF4-FFF2-40B4-BE49-F238E27FC236}">
                <a16:creationId xmlns:a16="http://schemas.microsoft.com/office/drawing/2014/main" id="{BA394459-48B1-4BF2-8480-68B998F273BF}"/>
              </a:ext>
            </a:extLst>
          </p:cNvPr>
          <p:cNvPicPr>
            <a:picLocks noChangeAspect="1"/>
          </p:cNvPicPr>
          <p:nvPr/>
        </p:nvPicPr>
        <p:blipFill>
          <a:blip r:embed="rId3"/>
          <a:stretch>
            <a:fillRect/>
          </a:stretch>
        </p:blipFill>
        <p:spPr>
          <a:xfrm>
            <a:off x="1580049" y="2107314"/>
            <a:ext cx="4139294" cy="2331372"/>
          </a:xfrm>
          <a:prstGeom prst="rect">
            <a:avLst/>
          </a:prstGeom>
        </p:spPr>
      </p:pic>
      <p:pic>
        <p:nvPicPr>
          <p:cNvPr id="6" name="Picture 5" descr="A close up of a map&#10;&#10;Description automatically generated">
            <a:extLst>
              <a:ext uri="{FF2B5EF4-FFF2-40B4-BE49-F238E27FC236}">
                <a16:creationId xmlns:a16="http://schemas.microsoft.com/office/drawing/2014/main" id="{EB5A4A05-65A1-4FF0-8C4F-78A6836D858E}"/>
              </a:ext>
            </a:extLst>
          </p:cNvPr>
          <p:cNvPicPr>
            <a:picLocks noChangeAspect="1"/>
          </p:cNvPicPr>
          <p:nvPr/>
        </p:nvPicPr>
        <p:blipFill>
          <a:blip r:embed="rId4"/>
          <a:stretch>
            <a:fillRect/>
          </a:stretch>
        </p:blipFill>
        <p:spPr>
          <a:xfrm>
            <a:off x="5719343" y="2179914"/>
            <a:ext cx="3424657" cy="2140499"/>
          </a:xfrm>
          <a:prstGeom prst="rect">
            <a:avLst/>
          </a:prstGeom>
        </p:spPr>
      </p:pic>
    </p:spTree>
    <p:extLst>
      <p:ext uri="{BB962C8B-B14F-4D97-AF65-F5344CB8AC3E}">
        <p14:creationId xmlns:p14="http://schemas.microsoft.com/office/powerpoint/2010/main" val="1698511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872277546c_2_5"/>
          <p:cNvSpPr txBox="1">
            <a:spLocks noGrp="1"/>
          </p:cNvSpPr>
          <p:nvPr>
            <p:ph type="title"/>
          </p:nvPr>
        </p:nvSpPr>
        <p:spPr>
          <a:xfrm>
            <a:off x="265684" y="76648"/>
            <a:ext cx="7090500" cy="857400"/>
          </a:xfrm>
          <a:prstGeom prst="rect">
            <a:avLst/>
          </a:prstGeom>
          <a:noFill/>
          <a:ln>
            <a:noFill/>
          </a:ln>
        </p:spPr>
        <p:txBody>
          <a:bodyPr spcFirstLastPara="1" wrap="square" lIns="91425" tIns="45700" rIns="91425" bIns="45700" anchor="ctr" anchorCtr="0">
            <a:noAutofit/>
          </a:bodyPr>
          <a:lstStyle/>
          <a:p>
            <a:pPr algn="ctr">
              <a:buSzPts val="3600"/>
            </a:pPr>
            <a:r>
              <a:rPr lang="en-US" dirty="0">
                <a:latin typeface="Georgia"/>
                <a:ea typeface="Georgia"/>
                <a:cs typeface="Georgia"/>
              </a:rPr>
              <a:t>Solar Farm design</a:t>
            </a:r>
            <a:endParaRPr lang="nl-NL" dirty="0"/>
          </a:p>
        </p:txBody>
      </p:sp>
      <p:sp>
        <p:nvSpPr>
          <p:cNvPr id="63" name="Google Shape;63;g872277546c_2_5"/>
          <p:cNvSpPr txBox="1">
            <a:spLocks noGrp="1"/>
          </p:cNvSpPr>
          <p:nvPr>
            <p:ph type="body" idx="1"/>
          </p:nvPr>
        </p:nvSpPr>
        <p:spPr>
          <a:xfrm>
            <a:off x="5741968" y="991579"/>
            <a:ext cx="3117214" cy="1520100"/>
          </a:xfrm>
          <a:prstGeom prst="rect">
            <a:avLst/>
          </a:prstGeom>
          <a:noFill/>
          <a:ln>
            <a:noFill/>
          </a:ln>
        </p:spPr>
        <p:txBody>
          <a:bodyPr spcFirstLastPara="1" wrap="square" lIns="91425" tIns="45700" rIns="91425" bIns="45700" anchor="t" anchorCtr="0">
            <a:noAutofit/>
          </a:bodyPr>
          <a:lstStyle/>
          <a:p>
            <a:pPr marL="571500" indent="-457200">
              <a:spcBef>
                <a:spcPts val="0"/>
              </a:spcBef>
            </a:pPr>
            <a:r>
              <a:rPr lang="en-US" sz="1800" dirty="0">
                <a:latin typeface="Georgia"/>
              </a:rPr>
              <a:t>Topology power limits</a:t>
            </a:r>
          </a:p>
          <a:p>
            <a:pPr marL="571500" indent="-457200">
              <a:spcBef>
                <a:spcPts val="0"/>
              </a:spcBef>
            </a:pPr>
            <a:r>
              <a:rPr lang="en-US" sz="1800" dirty="0">
                <a:latin typeface="Georgia"/>
              </a:rPr>
              <a:t>Configuration</a:t>
            </a:r>
          </a:p>
          <a:p>
            <a:pPr marL="571500" indent="-457200">
              <a:spcBef>
                <a:spcPts val="0"/>
              </a:spcBef>
            </a:pPr>
            <a:r>
              <a:rPr lang="en-US" sz="1800" dirty="0" err="1">
                <a:latin typeface="Georgia"/>
              </a:rPr>
              <a:t>Sunpower</a:t>
            </a:r>
            <a:r>
              <a:rPr lang="en-US" sz="1800" dirty="0">
                <a:latin typeface="Georgia"/>
              </a:rPr>
              <a:t> X-series solar modules</a:t>
            </a:r>
          </a:p>
          <a:p>
            <a:pPr marL="571500" indent="-457200">
              <a:spcBef>
                <a:spcPts val="0"/>
              </a:spcBef>
            </a:pPr>
            <a:endParaRPr lang="en-US" sz="1800" dirty="0">
              <a:latin typeface="Georgia"/>
            </a:endParaRPr>
          </a:p>
          <a:p>
            <a:pPr marL="571500" indent="-457200">
              <a:spcBef>
                <a:spcPts val="0"/>
              </a:spcBef>
            </a:pPr>
            <a:endParaRPr lang="nl-NL" dirty="0">
              <a:latin typeface="Georgia"/>
            </a:endParaRPr>
          </a:p>
          <a:p>
            <a:pPr marL="114300" indent="0">
              <a:spcBef>
                <a:spcPts val="0"/>
              </a:spcBef>
              <a:buNone/>
            </a:pPr>
            <a:endParaRPr lang="en-US" dirty="0">
              <a:latin typeface="Georgia"/>
            </a:endParaRPr>
          </a:p>
          <a:p>
            <a:pPr marL="571500" indent="-457200">
              <a:spcBef>
                <a:spcPts val="0"/>
              </a:spcBef>
              <a:buFont typeface="Arial"/>
              <a:buChar char="•"/>
            </a:pPr>
            <a:endParaRPr lang="en-US" dirty="0">
              <a:ea typeface="Georgia"/>
            </a:endParaRPr>
          </a:p>
          <a:p>
            <a:pPr marL="114300" indent="0">
              <a:spcBef>
                <a:spcPts val="0"/>
              </a:spcBef>
              <a:buNone/>
            </a:pPr>
            <a:endParaRPr lang="en-US" dirty="0">
              <a:latin typeface="Georgia"/>
              <a:ea typeface="Georgia"/>
            </a:endParaRPr>
          </a:p>
          <a:p>
            <a:pPr>
              <a:spcBef>
                <a:spcPts val="0"/>
              </a:spcBef>
              <a:buFont typeface="Georgia"/>
              <a:buChar char="•"/>
            </a:pPr>
            <a:endParaRPr lang="en-US" dirty="0">
              <a:ea typeface="Georgia"/>
            </a:endParaRPr>
          </a:p>
          <a:p>
            <a:pPr>
              <a:spcBef>
                <a:spcPts val="0"/>
              </a:spcBef>
              <a:buFont typeface="Georgia"/>
              <a:buChar char="•"/>
            </a:pPr>
            <a:endParaRPr lang="en-US" dirty="0">
              <a:ea typeface="Georgia"/>
            </a:endParaRPr>
          </a:p>
          <a:p>
            <a:pPr marL="114300" indent="0">
              <a:spcBef>
                <a:spcPts val="0"/>
              </a:spcBef>
              <a:buNone/>
            </a:pPr>
            <a:endParaRPr lang="en-US" dirty="0">
              <a:latin typeface="Georgia"/>
              <a:ea typeface="Georgia"/>
            </a:endParaRPr>
          </a:p>
        </p:txBody>
      </p:sp>
      <p:pic>
        <p:nvPicPr>
          <p:cNvPr id="4" name="Afbeelding 4">
            <a:extLst>
              <a:ext uri="{FF2B5EF4-FFF2-40B4-BE49-F238E27FC236}">
                <a16:creationId xmlns:a16="http://schemas.microsoft.com/office/drawing/2014/main" id="{2442B626-7031-498F-AB5B-D9A9F7B458A5}"/>
              </a:ext>
            </a:extLst>
          </p:cNvPr>
          <p:cNvPicPr>
            <a:picLocks noChangeAspect="1"/>
          </p:cNvPicPr>
          <p:nvPr/>
        </p:nvPicPr>
        <p:blipFill>
          <a:blip r:embed="rId3"/>
          <a:stretch>
            <a:fillRect/>
          </a:stretch>
        </p:blipFill>
        <p:spPr>
          <a:xfrm>
            <a:off x="5286829" y="2519493"/>
            <a:ext cx="3777342" cy="2317944"/>
          </a:xfrm>
          <a:prstGeom prst="rect">
            <a:avLst/>
          </a:prstGeom>
        </p:spPr>
      </p:pic>
      <p:pic>
        <p:nvPicPr>
          <p:cNvPr id="6" name="Afbeelding 6" descr="Afbeelding met schermafbeelding&#10;&#10;Beschrijving is gegenereerd met zeer hoge betrouwbaarheid">
            <a:extLst>
              <a:ext uri="{FF2B5EF4-FFF2-40B4-BE49-F238E27FC236}">
                <a16:creationId xmlns:a16="http://schemas.microsoft.com/office/drawing/2014/main" id="{829E7FA3-5034-4446-9472-694BD13961AB}"/>
              </a:ext>
            </a:extLst>
          </p:cNvPr>
          <p:cNvPicPr>
            <a:picLocks noChangeAspect="1"/>
          </p:cNvPicPr>
          <p:nvPr/>
        </p:nvPicPr>
        <p:blipFill>
          <a:blip r:embed="rId4"/>
          <a:stretch>
            <a:fillRect/>
          </a:stretch>
        </p:blipFill>
        <p:spPr>
          <a:xfrm>
            <a:off x="5656833" y="2642624"/>
            <a:ext cx="3287484" cy="2071682"/>
          </a:xfrm>
          <a:prstGeom prst="rect">
            <a:avLst/>
          </a:prstGeom>
        </p:spPr>
      </p:pic>
      <p:pic>
        <p:nvPicPr>
          <p:cNvPr id="2" name="Afbeelding 2">
            <a:extLst>
              <a:ext uri="{FF2B5EF4-FFF2-40B4-BE49-F238E27FC236}">
                <a16:creationId xmlns:a16="http://schemas.microsoft.com/office/drawing/2014/main" id="{532B748F-3507-44C8-979A-C7936EDC921A}"/>
              </a:ext>
            </a:extLst>
          </p:cNvPr>
          <p:cNvPicPr>
            <a:picLocks noChangeAspect="1"/>
          </p:cNvPicPr>
          <p:nvPr/>
        </p:nvPicPr>
        <p:blipFill>
          <a:blip r:embed="rId5"/>
          <a:stretch>
            <a:fillRect/>
          </a:stretch>
        </p:blipFill>
        <p:spPr>
          <a:xfrm>
            <a:off x="1630859" y="917768"/>
            <a:ext cx="3961680" cy="4153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872277546c_1_1"/>
          <p:cNvSpPr txBox="1">
            <a:spLocks noGrp="1"/>
          </p:cNvSpPr>
          <p:nvPr>
            <p:ph type="title"/>
          </p:nvPr>
        </p:nvSpPr>
        <p:spPr>
          <a:xfrm>
            <a:off x="1826787" y="60671"/>
            <a:ext cx="7090500" cy="857400"/>
          </a:xfrm>
          <a:prstGeom prst="rect">
            <a:avLst/>
          </a:prstGeom>
          <a:noFill/>
          <a:ln>
            <a:noFill/>
          </a:ln>
        </p:spPr>
        <p:txBody>
          <a:bodyPr spcFirstLastPara="1" wrap="square" lIns="91425" tIns="45700" rIns="91425" bIns="45700" anchor="ctr" anchorCtr="0">
            <a:noAutofit/>
          </a:bodyPr>
          <a:lstStyle/>
          <a:p>
            <a:pPr>
              <a:buSzPts val="3600"/>
            </a:pPr>
            <a:r>
              <a:rPr lang="en-US" dirty="0">
                <a:latin typeface="Georgia"/>
              </a:rPr>
              <a:t>Operating conditions</a:t>
            </a:r>
          </a:p>
        </p:txBody>
      </p:sp>
      <p:sp>
        <p:nvSpPr>
          <p:cNvPr id="69" name="Google Shape;69;g872277546c_1_1"/>
          <p:cNvSpPr txBox="1">
            <a:spLocks noGrp="1"/>
          </p:cNvSpPr>
          <p:nvPr>
            <p:ph type="body" idx="1"/>
          </p:nvPr>
        </p:nvSpPr>
        <p:spPr>
          <a:xfrm>
            <a:off x="94825" y="1137918"/>
            <a:ext cx="1425197" cy="3615600"/>
          </a:xfrm>
          <a:prstGeom prst="rect">
            <a:avLst/>
          </a:prstGeom>
          <a:noFill/>
          <a:ln>
            <a:noFill/>
          </a:ln>
        </p:spPr>
        <p:txBody>
          <a:bodyPr spcFirstLastPara="1" wrap="square" lIns="91425" tIns="45700" rIns="91425" bIns="45700" anchor="t" anchorCtr="0">
            <a:noAutofit/>
          </a:bodyPr>
          <a:lstStyle/>
          <a:p>
            <a:pPr marL="50800" indent="0">
              <a:spcBef>
                <a:spcPts val="0"/>
              </a:spcBef>
              <a:buSzPts val="2800"/>
              <a:buNone/>
            </a:pPr>
            <a:endParaRPr lang="en-US" sz="2000">
              <a:latin typeface="Georgia"/>
              <a:ea typeface="Georgia"/>
              <a:cs typeface="Georgia"/>
            </a:endParaRPr>
          </a:p>
          <a:p>
            <a:pPr indent="0">
              <a:spcBef>
                <a:spcPts val="0"/>
              </a:spcBef>
              <a:buNone/>
            </a:pPr>
            <a:endParaRPr lang="en-US" sz="2000">
              <a:latin typeface="Georgia"/>
              <a:ea typeface="Georgia"/>
              <a:cs typeface="Georgia"/>
            </a:endParaRPr>
          </a:p>
        </p:txBody>
      </p:sp>
      <p:cxnSp>
        <p:nvCxnSpPr>
          <p:cNvPr id="2" name="Straight Arrow Connector 1">
            <a:extLst>
              <a:ext uri="{FF2B5EF4-FFF2-40B4-BE49-F238E27FC236}">
                <a16:creationId xmlns:a16="http://schemas.microsoft.com/office/drawing/2014/main" id="{615D7563-6704-49AB-A987-55D392532797}"/>
              </a:ext>
            </a:extLst>
          </p:cNvPr>
          <p:cNvCxnSpPr>
            <a:cxnSpLocks/>
          </p:cNvCxnSpPr>
          <p:nvPr/>
        </p:nvCxnSpPr>
        <p:spPr>
          <a:xfrm flipH="1">
            <a:off x="6025492" y="2438991"/>
            <a:ext cx="115" cy="524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1DEC744-1E0C-4BF8-AA04-9370510E2DA0}"/>
              </a:ext>
            </a:extLst>
          </p:cNvPr>
          <p:cNvCxnSpPr>
            <a:cxnSpLocks/>
          </p:cNvCxnSpPr>
          <p:nvPr/>
        </p:nvCxnSpPr>
        <p:spPr>
          <a:xfrm flipH="1">
            <a:off x="6025492" y="1826078"/>
            <a:ext cx="115" cy="45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9838CB6-08D3-4566-838E-89A7F1D7F1AD}"/>
              </a:ext>
            </a:extLst>
          </p:cNvPr>
          <p:cNvSpPr txBox="1"/>
          <p:nvPr/>
        </p:nvSpPr>
        <p:spPr>
          <a:xfrm>
            <a:off x="4402769" y="2901573"/>
            <a:ext cx="46464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Georgia"/>
              </a:rPr>
              <a:t>Random load demands and fixed WTG  and PV P-Q outputs</a:t>
            </a:r>
          </a:p>
        </p:txBody>
      </p:sp>
      <p:sp>
        <p:nvSpPr>
          <p:cNvPr id="4" name="TextBox 3">
            <a:extLst>
              <a:ext uri="{FF2B5EF4-FFF2-40B4-BE49-F238E27FC236}">
                <a16:creationId xmlns:a16="http://schemas.microsoft.com/office/drawing/2014/main" id="{1C613E16-A32E-4B58-99AD-691896DD1773}"/>
              </a:ext>
            </a:extLst>
          </p:cNvPr>
          <p:cNvSpPr txBox="1"/>
          <p:nvPr/>
        </p:nvSpPr>
        <p:spPr>
          <a:xfrm>
            <a:off x="4433245" y="2199623"/>
            <a:ext cx="37980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Georgia"/>
              </a:rPr>
              <a:t>Random load demands and fixed PV P-Q output</a:t>
            </a:r>
          </a:p>
        </p:txBody>
      </p:sp>
      <p:sp>
        <p:nvSpPr>
          <p:cNvPr id="6" name="TextBox 5">
            <a:extLst>
              <a:ext uri="{FF2B5EF4-FFF2-40B4-BE49-F238E27FC236}">
                <a16:creationId xmlns:a16="http://schemas.microsoft.com/office/drawing/2014/main" id="{ECDFF743-AECD-40E3-A971-1976A60BDDFC}"/>
              </a:ext>
            </a:extLst>
          </p:cNvPr>
          <p:cNvSpPr txBox="1"/>
          <p:nvPr/>
        </p:nvSpPr>
        <p:spPr>
          <a:xfrm>
            <a:off x="4416952" y="1630194"/>
            <a:ext cx="4346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Georgia"/>
              </a:rPr>
              <a:t>Random load demands and fixed WTG P-Q output</a:t>
            </a:r>
          </a:p>
        </p:txBody>
      </p:sp>
      <p:cxnSp>
        <p:nvCxnSpPr>
          <p:cNvPr id="9" name="Straight Arrow Connector 8">
            <a:extLst>
              <a:ext uri="{FF2B5EF4-FFF2-40B4-BE49-F238E27FC236}">
                <a16:creationId xmlns:a16="http://schemas.microsoft.com/office/drawing/2014/main" id="{EE1DD5EA-A2D9-4840-815C-7B881104D4F9}"/>
              </a:ext>
            </a:extLst>
          </p:cNvPr>
          <p:cNvCxnSpPr>
            <a:cxnSpLocks/>
          </p:cNvCxnSpPr>
          <p:nvPr/>
        </p:nvCxnSpPr>
        <p:spPr>
          <a:xfrm flipH="1">
            <a:off x="6025491" y="3126447"/>
            <a:ext cx="115" cy="585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9FC73EA-0D4C-47B9-BDE2-55974D20CF7F}"/>
              </a:ext>
            </a:extLst>
          </p:cNvPr>
          <p:cNvSpPr txBox="1"/>
          <p:nvPr/>
        </p:nvSpPr>
        <p:spPr>
          <a:xfrm>
            <a:off x="4465887" y="3603526"/>
            <a:ext cx="41836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Georgia"/>
              </a:rPr>
              <a:t>Random load demands and random PV P-Q output​</a:t>
            </a:r>
          </a:p>
        </p:txBody>
      </p:sp>
      <p:sp>
        <p:nvSpPr>
          <p:cNvPr id="10" name="Lightning Bolt 9">
            <a:extLst>
              <a:ext uri="{FF2B5EF4-FFF2-40B4-BE49-F238E27FC236}">
                <a16:creationId xmlns:a16="http://schemas.microsoft.com/office/drawing/2014/main" id="{54892DC4-65AB-4645-9D77-354982EEAFD5}"/>
              </a:ext>
            </a:extLst>
          </p:cNvPr>
          <p:cNvSpPr/>
          <p:nvPr/>
        </p:nvSpPr>
        <p:spPr>
          <a:xfrm>
            <a:off x="1945360" y="1536187"/>
            <a:ext cx="402769" cy="418272"/>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n 11">
            <a:extLst>
              <a:ext uri="{FF2B5EF4-FFF2-40B4-BE49-F238E27FC236}">
                <a16:creationId xmlns:a16="http://schemas.microsoft.com/office/drawing/2014/main" id="{CFAD2025-A7EA-4590-85A4-EFE26E19AD58}"/>
              </a:ext>
            </a:extLst>
          </p:cNvPr>
          <p:cNvSpPr/>
          <p:nvPr/>
        </p:nvSpPr>
        <p:spPr>
          <a:xfrm>
            <a:off x="3746441" y="1455431"/>
            <a:ext cx="599869" cy="581502"/>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loud 12">
            <a:extLst>
              <a:ext uri="{FF2B5EF4-FFF2-40B4-BE49-F238E27FC236}">
                <a16:creationId xmlns:a16="http://schemas.microsoft.com/office/drawing/2014/main" id="{AC143FE9-59E9-4A63-891B-A397D7C9288F}"/>
              </a:ext>
            </a:extLst>
          </p:cNvPr>
          <p:cNvSpPr/>
          <p:nvPr/>
        </p:nvSpPr>
        <p:spPr>
          <a:xfrm>
            <a:off x="2544050" y="1482350"/>
            <a:ext cx="951218" cy="581500"/>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1A2DE5A6-E779-4F66-9B7F-AACB4BCD9FBD}"/>
              </a:ext>
            </a:extLst>
          </p:cNvPr>
          <p:cNvSpPr/>
          <p:nvPr/>
        </p:nvSpPr>
        <p:spPr>
          <a:xfrm>
            <a:off x="2719537" y="1633042"/>
            <a:ext cx="505603" cy="214237"/>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C9DBF9FA-8568-45AD-82B3-87740C0ECE4D}"/>
              </a:ext>
            </a:extLst>
          </p:cNvPr>
          <p:cNvCxnSpPr>
            <a:cxnSpLocks/>
          </p:cNvCxnSpPr>
          <p:nvPr/>
        </p:nvCxnSpPr>
        <p:spPr>
          <a:xfrm>
            <a:off x="3868204" y="1573671"/>
            <a:ext cx="364576" cy="25690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4CD045-552C-4F67-A771-D25CD9EE12FE}"/>
              </a:ext>
            </a:extLst>
          </p:cNvPr>
          <p:cNvCxnSpPr>
            <a:cxnSpLocks/>
          </p:cNvCxnSpPr>
          <p:nvPr/>
        </p:nvCxnSpPr>
        <p:spPr>
          <a:xfrm flipV="1">
            <a:off x="3887907" y="1534260"/>
            <a:ext cx="374863" cy="29003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Lightning Bolt 23">
            <a:extLst>
              <a:ext uri="{FF2B5EF4-FFF2-40B4-BE49-F238E27FC236}">
                <a16:creationId xmlns:a16="http://schemas.microsoft.com/office/drawing/2014/main" id="{6AD64F28-1650-4D2C-BE92-B0A922A11D78}"/>
              </a:ext>
            </a:extLst>
          </p:cNvPr>
          <p:cNvSpPr/>
          <p:nvPr/>
        </p:nvSpPr>
        <p:spPr>
          <a:xfrm>
            <a:off x="1986772" y="2149099"/>
            <a:ext cx="402769" cy="418272"/>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n 24">
            <a:extLst>
              <a:ext uri="{FF2B5EF4-FFF2-40B4-BE49-F238E27FC236}">
                <a16:creationId xmlns:a16="http://schemas.microsoft.com/office/drawing/2014/main" id="{806AC28B-12A2-4D08-96C0-957A6AABAB00}"/>
              </a:ext>
            </a:extLst>
          </p:cNvPr>
          <p:cNvSpPr/>
          <p:nvPr/>
        </p:nvSpPr>
        <p:spPr>
          <a:xfrm>
            <a:off x="3787853" y="2068343"/>
            <a:ext cx="599869" cy="581502"/>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loud 25">
            <a:extLst>
              <a:ext uri="{FF2B5EF4-FFF2-40B4-BE49-F238E27FC236}">
                <a16:creationId xmlns:a16="http://schemas.microsoft.com/office/drawing/2014/main" id="{140D8E22-B24E-4B8B-8B48-C9B6A38FF887}"/>
              </a:ext>
            </a:extLst>
          </p:cNvPr>
          <p:cNvSpPr/>
          <p:nvPr/>
        </p:nvSpPr>
        <p:spPr>
          <a:xfrm>
            <a:off x="2585462" y="2095262"/>
            <a:ext cx="951218" cy="581500"/>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Arrow: Right 26">
            <a:extLst>
              <a:ext uri="{FF2B5EF4-FFF2-40B4-BE49-F238E27FC236}">
                <a16:creationId xmlns:a16="http://schemas.microsoft.com/office/drawing/2014/main" id="{501A3A05-5110-4C9A-8E7B-F32DCEB2C579}"/>
              </a:ext>
            </a:extLst>
          </p:cNvPr>
          <p:cNvSpPr/>
          <p:nvPr/>
        </p:nvSpPr>
        <p:spPr>
          <a:xfrm>
            <a:off x="2760949" y="2245954"/>
            <a:ext cx="505603" cy="214237"/>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ightning Bolt 27">
            <a:extLst>
              <a:ext uri="{FF2B5EF4-FFF2-40B4-BE49-F238E27FC236}">
                <a16:creationId xmlns:a16="http://schemas.microsoft.com/office/drawing/2014/main" id="{5ADBF738-1058-408F-B56C-B36657DC8D42}"/>
              </a:ext>
            </a:extLst>
          </p:cNvPr>
          <p:cNvSpPr/>
          <p:nvPr/>
        </p:nvSpPr>
        <p:spPr>
          <a:xfrm>
            <a:off x="2003338" y="2828274"/>
            <a:ext cx="402769" cy="418272"/>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un 28">
            <a:extLst>
              <a:ext uri="{FF2B5EF4-FFF2-40B4-BE49-F238E27FC236}">
                <a16:creationId xmlns:a16="http://schemas.microsoft.com/office/drawing/2014/main" id="{AFD117B2-07F1-4302-86F0-46683F9E9B18}"/>
              </a:ext>
            </a:extLst>
          </p:cNvPr>
          <p:cNvSpPr/>
          <p:nvPr/>
        </p:nvSpPr>
        <p:spPr>
          <a:xfrm>
            <a:off x="3804419" y="2747518"/>
            <a:ext cx="599869" cy="581502"/>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loud 29">
            <a:extLst>
              <a:ext uri="{FF2B5EF4-FFF2-40B4-BE49-F238E27FC236}">
                <a16:creationId xmlns:a16="http://schemas.microsoft.com/office/drawing/2014/main" id="{6B2D6AAE-27D2-4A80-BCF6-D5F4C9E4B11A}"/>
              </a:ext>
            </a:extLst>
          </p:cNvPr>
          <p:cNvSpPr/>
          <p:nvPr/>
        </p:nvSpPr>
        <p:spPr>
          <a:xfrm>
            <a:off x="2602028" y="2774437"/>
            <a:ext cx="951218" cy="581500"/>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Arrow: Right 30">
            <a:extLst>
              <a:ext uri="{FF2B5EF4-FFF2-40B4-BE49-F238E27FC236}">
                <a16:creationId xmlns:a16="http://schemas.microsoft.com/office/drawing/2014/main" id="{45F34FAB-0DAF-4284-9D42-342F673766FE}"/>
              </a:ext>
            </a:extLst>
          </p:cNvPr>
          <p:cNvSpPr/>
          <p:nvPr/>
        </p:nvSpPr>
        <p:spPr>
          <a:xfrm>
            <a:off x="2777515" y="2925129"/>
            <a:ext cx="505603" cy="214237"/>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ightning Bolt 31">
            <a:extLst>
              <a:ext uri="{FF2B5EF4-FFF2-40B4-BE49-F238E27FC236}">
                <a16:creationId xmlns:a16="http://schemas.microsoft.com/office/drawing/2014/main" id="{68EA6E95-CEE8-4244-9C97-6C7472269A97}"/>
              </a:ext>
            </a:extLst>
          </p:cNvPr>
          <p:cNvSpPr/>
          <p:nvPr/>
        </p:nvSpPr>
        <p:spPr>
          <a:xfrm>
            <a:off x="2011620" y="3540578"/>
            <a:ext cx="402769" cy="418272"/>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n 32">
            <a:extLst>
              <a:ext uri="{FF2B5EF4-FFF2-40B4-BE49-F238E27FC236}">
                <a16:creationId xmlns:a16="http://schemas.microsoft.com/office/drawing/2014/main" id="{6C037AA9-2672-4C92-9F48-ACAC22E6D03C}"/>
              </a:ext>
            </a:extLst>
          </p:cNvPr>
          <p:cNvSpPr/>
          <p:nvPr/>
        </p:nvSpPr>
        <p:spPr>
          <a:xfrm>
            <a:off x="3812701" y="3459822"/>
            <a:ext cx="599869" cy="581502"/>
          </a:xfrm>
          <a:prstGeom prst="su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loud 33">
            <a:extLst>
              <a:ext uri="{FF2B5EF4-FFF2-40B4-BE49-F238E27FC236}">
                <a16:creationId xmlns:a16="http://schemas.microsoft.com/office/drawing/2014/main" id="{BEAD1C9E-8FA4-4564-8ABB-74655D117EF7}"/>
              </a:ext>
            </a:extLst>
          </p:cNvPr>
          <p:cNvSpPr/>
          <p:nvPr/>
        </p:nvSpPr>
        <p:spPr>
          <a:xfrm>
            <a:off x="2642161" y="3486741"/>
            <a:ext cx="919368" cy="472109"/>
          </a:xfrm>
          <a:prstGeom prst="cloud">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Arrow: Right 34">
            <a:extLst>
              <a:ext uri="{FF2B5EF4-FFF2-40B4-BE49-F238E27FC236}">
                <a16:creationId xmlns:a16="http://schemas.microsoft.com/office/drawing/2014/main" id="{A4CCBAAD-9025-4B32-871E-A06E55B204D3}"/>
              </a:ext>
            </a:extLst>
          </p:cNvPr>
          <p:cNvSpPr/>
          <p:nvPr/>
        </p:nvSpPr>
        <p:spPr>
          <a:xfrm>
            <a:off x="2785797" y="3637433"/>
            <a:ext cx="505603" cy="214237"/>
          </a:xfrm>
          <a:prstGeom prst="rightArrow">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817FE91F-6A8A-4B93-9968-2C03DC3500BF}"/>
              </a:ext>
            </a:extLst>
          </p:cNvPr>
          <p:cNvCxnSpPr>
            <a:cxnSpLocks/>
          </p:cNvCxnSpPr>
          <p:nvPr/>
        </p:nvCxnSpPr>
        <p:spPr>
          <a:xfrm flipV="1">
            <a:off x="2869146" y="2144028"/>
            <a:ext cx="394569" cy="349156"/>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CD0BFC-ED57-4CC8-B483-36385D285A98}"/>
              </a:ext>
            </a:extLst>
          </p:cNvPr>
          <p:cNvCxnSpPr>
            <a:cxnSpLocks/>
          </p:cNvCxnSpPr>
          <p:nvPr/>
        </p:nvCxnSpPr>
        <p:spPr>
          <a:xfrm>
            <a:off x="2873147" y="2134174"/>
            <a:ext cx="344871" cy="36372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DAC506-36C3-4D82-AA76-1AEA4673E86E}"/>
              </a:ext>
            </a:extLst>
          </p:cNvPr>
          <p:cNvCxnSpPr>
            <a:cxnSpLocks/>
          </p:cNvCxnSpPr>
          <p:nvPr/>
        </p:nvCxnSpPr>
        <p:spPr>
          <a:xfrm>
            <a:off x="2838447" y="3525653"/>
            <a:ext cx="403991" cy="324311"/>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0E23AEC-D622-4D1A-AFC2-79D7D7F7C409}"/>
              </a:ext>
            </a:extLst>
          </p:cNvPr>
          <p:cNvCxnSpPr>
            <a:cxnSpLocks/>
          </p:cNvCxnSpPr>
          <p:nvPr/>
        </p:nvCxnSpPr>
        <p:spPr>
          <a:xfrm flipV="1">
            <a:off x="2862434" y="3518942"/>
            <a:ext cx="384717" cy="378717"/>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82553"/>
      </p:ext>
    </p:extLst>
  </p:cSld>
  <p:clrMapOvr>
    <a:masterClrMapping/>
  </p:clrMapOvr>
</p:sld>
</file>

<file path=ppt/theme/theme1.xml><?xml version="1.0" encoding="utf-8"?>
<a:theme xmlns:a="http://schemas.openxmlformats.org/drawingml/2006/main" name="Office Theme">
  <a:themeElements>
    <a:clrScheme name="TU Delft">
      <a:dk1>
        <a:srgbClr val="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3787</TotalTime>
  <Words>1286</Words>
  <Application>Microsoft Office PowerPoint</Application>
  <PresentationFormat>On-screen Show (16:9)</PresentationFormat>
  <Paragraphs>195</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Georgia</vt:lpstr>
      <vt:lpstr>Wingdings</vt:lpstr>
      <vt:lpstr>Office Theme</vt:lpstr>
      <vt:lpstr> Modeling the power flow for the substation of a wind-and solar farm</vt:lpstr>
      <vt:lpstr>Outlines</vt:lpstr>
      <vt:lpstr>Requirements</vt:lpstr>
      <vt:lpstr>Model of the system</vt:lpstr>
      <vt:lpstr>Cable   &amp;       Transformer  modeling        </vt:lpstr>
      <vt:lpstr>WTG modeling</vt:lpstr>
      <vt:lpstr>WTG modeling</vt:lpstr>
      <vt:lpstr>Solar Farm design</vt:lpstr>
      <vt:lpstr>Operating conditions</vt:lpstr>
      <vt:lpstr>Operating conditions</vt:lpstr>
      <vt:lpstr>Results</vt:lpstr>
      <vt:lpstr>Conclusions</vt:lpstr>
      <vt:lpstr>PowerPoint Presentation</vt:lpstr>
      <vt:lpstr>Solar Farm design</vt:lpstr>
      <vt:lpstr>WTG overview</vt:lpstr>
      <vt:lpstr>Deliverables</vt:lpstr>
      <vt:lpstr>Course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the power flow for the substation</dc:title>
  <dc:creator>Saskia de Been</dc:creator>
  <cp:lastModifiedBy>Farley Rimon</cp:lastModifiedBy>
  <cp:revision>11</cp:revision>
  <dcterms:created xsi:type="dcterms:W3CDTF">2015-07-09T11:57:30Z</dcterms:created>
  <dcterms:modified xsi:type="dcterms:W3CDTF">2020-06-26T10:10:44Z</dcterms:modified>
</cp:coreProperties>
</file>